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54"/>
  </p:notesMasterIdLst>
  <p:sldIdLst>
    <p:sldId id="543" r:id="rId2"/>
    <p:sldId id="584" r:id="rId3"/>
    <p:sldId id="588" r:id="rId4"/>
    <p:sldId id="516" r:id="rId5"/>
    <p:sldId id="374" r:id="rId6"/>
    <p:sldId id="432" r:id="rId7"/>
    <p:sldId id="520" r:id="rId8"/>
    <p:sldId id="555" r:id="rId9"/>
    <p:sldId id="521" r:id="rId10"/>
    <p:sldId id="519" r:id="rId11"/>
    <p:sldId id="550" r:id="rId12"/>
    <p:sldId id="553" r:id="rId13"/>
    <p:sldId id="551" r:id="rId14"/>
    <p:sldId id="552" r:id="rId15"/>
    <p:sldId id="557" r:id="rId16"/>
    <p:sldId id="523" r:id="rId17"/>
    <p:sldId id="561" r:id="rId18"/>
    <p:sldId id="564" r:id="rId19"/>
    <p:sldId id="562" r:id="rId20"/>
    <p:sldId id="563" r:id="rId21"/>
    <p:sldId id="524" r:id="rId22"/>
    <p:sldId id="525" r:id="rId23"/>
    <p:sldId id="526" r:id="rId24"/>
    <p:sldId id="527" r:id="rId25"/>
    <p:sldId id="529" r:id="rId26"/>
    <p:sldId id="530" r:id="rId27"/>
    <p:sldId id="531" r:id="rId28"/>
    <p:sldId id="532" r:id="rId29"/>
    <p:sldId id="533" r:id="rId30"/>
    <p:sldId id="534" r:id="rId31"/>
    <p:sldId id="535" r:id="rId32"/>
    <p:sldId id="548" r:id="rId33"/>
    <p:sldId id="559" r:id="rId34"/>
    <p:sldId id="560" r:id="rId35"/>
    <p:sldId id="536" r:id="rId36"/>
    <p:sldId id="537" r:id="rId37"/>
    <p:sldId id="541" r:id="rId38"/>
    <p:sldId id="539" r:id="rId39"/>
    <p:sldId id="549" r:id="rId40"/>
    <p:sldId id="567" r:id="rId41"/>
    <p:sldId id="566" r:id="rId42"/>
    <p:sldId id="568" r:id="rId43"/>
    <p:sldId id="569" r:id="rId44"/>
    <p:sldId id="575" r:id="rId45"/>
    <p:sldId id="576" r:id="rId46"/>
    <p:sldId id="577" r:id="rId47"/>
    <p:sldId id="579" r:id="rId48"/>
    <p:sldId id="585" r:id="rId49"/>
    <p:sldId id="581" r:id="rId50"/>
    <p:sldId id="582" r:id="rId51"/>
    <p:sldId id="580" r:id="rId52"/>
    <p:sldId id="58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urav Dilip Moghe" initials="GDM" lastIdx="1" clrIdx="0">
    <p:extLst>
      <p:ext uri="{19B8F6BF-5375-455C-9EA6-DF929625EA0E}">
        <p15:presenceInfo xmlns:p15="http://schemas.microsoft.com/office/powerpoint/2012/main" userId="S-1-5-21-1275210071-879983540-725345543-123793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C79"/>
    <a:srgbClr val="41B949"/>
    <a:srgbClr val="1BA6E5"/>
    <a:srgbClr val="EF6062"/>
    <a:srgbClr val="C05D62"/>
    <a:srgbClr val="DEA900"/>
    <a:srgbClr val="369A3D"/>
    <a:srgbClr val="9954CC"/>
    <a:srgbClr val="F9F730"/>
    <a:srgbClr val="FF64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43"/>
    <p:restoredTop sz="77460"/>
  </p:normalViewPr>
  <p:slideViewPr>
    <p:cSldViewPr snapToGrid="0" snapToObjects="1">
      <p:cViewPr>
        <p:scale>
          <a:sx n="65" d="100"/>
          <a:sy n="65" d="100"/>
        </p:scale>
        <p:origin x="70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A5E99D-6CA0-2B43-9552-E679A1F2D1A5}" type="datetimeFigureOut">
              <a:rPr lang="en-US" smtClean="0"/>
              <a:t>10/12/21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6773A4-76D4-2A48-9229-7154D795AEA5}" type="slidenum">
              <a:rPr lang="en-US" smtClean="0"/>
              <a:t>‹#›</a:t>
            </a:fld>
            <a:endParaRPr lang="en-US"/>
          </a:p>
        </p:txBody>
      </p:sp>
    </p:spTree>
    <p:extLst>
      <p:ext uri="{BB962C8B-B14F-4D97-AF65-F5344CB8AC3E}">
        <p14:creationId xmlns:p14="http://schemas.microsoft.com/office/powerpoint/2010/main" val="1760472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these algorithms are completely useless in aiding with the understanding of data and assist only in certain types of uninterpretable predictive modeling. In some cases, such as in reinforcement learning, the algorithm may not use a pre-existing dataset at all. Plus, in the case of image processing, referring to images as </a:t>
            </a:r>
            <a:r>
              <a:rPr lang="en-US" i="1" dirty="0"/>
              <a:t>instances</a:t>
            </a:r>
            <a:r>
              <a:rPr lang="en-US" dirty="0"/>
              <a:t> of a dataset with pixels as </a:t>
            </a:r>
            <a:r>
              <a:rPr lang="en-US" i="1" dirty="0"/>
              <a:t>features</a:t>
            </a:r>
            <a:r>
              <a:rPr lang="en-US" dirty="0"/>
              <a:t> was a bit of a stretch to begin with.</a:t>
            </a:r>
          </a:p>
        </p:txBody>
      </p:sp>
      <p:sp>
        <p:nvSpPr>
          <p:cNvPr id="4" name="Slide Number Placeholder 3"/>
          <p:cNvSpPr>
            <a:spLocks noGrp="1"/>
          </p:cNvSpPr>
          <p:nvPr>
            <p:ph type="sldNum" sz="quarter" idx="10"/>
          </p:nvPr>
        </p:nvSpPr>
        <p:spPr/>
        <p:txBody>
          <a:bodyPr/>
          <a:lstStyle/>
          <a:p>
            <a:fld id="{36853413-BC7A-4554-971B-21D5073E2A11}" type="slidenum">
              <a:rPr lang="en-US" smtClean="0"/>
              <a:t>5</a:t>
            </a:fld>
            <a:endParaRPr lang="en-US"/>
          </a:p>
        </p:txBody>
      </p:sp>
    </p:spTree>
    <p:extLst>
      <p:ext uri="{BB962C8B-B14F-4D97-AF65-F5344CB8AC3E}">
        <p14:creationId xmlns:p14="http://schemas.microsoft.com/office/powerpoint/2010/main" val="156928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Squared errors – easy to solve, but gives more weight to outliers. Nonetheless,</a:t>
            </a:r>
            <a:r>
              <a:rPr lang="en-US" baseline="0" dirty="0"/>
              <a:t> preferred s</a:t>
            </a:r>
            <a:endParaRPr lang="en-US" dirty="0"/>
          </a:p>
          <a:p>
            <a:r>
              <a:rPr lang="en-US" dirty="0"/>
              <a:t>Absolute error – more robust</a:t>
            </a:r>
            <a:r>
              <a:rPr lang="en-US" baseline="0" dirty="0"/>
              <a:t> to outliers</a:t>
            </a:r>
          </a:p>
          <a:p>
            <a:endParaRPr lang="en-US" baseline="0" dirty="0"/>
          </a:p>
          <a:p>
            <a:r>
              <a:rPr lang="en-US" baseline="0" dirty="0"/>
              <a:t>Custom function example – when is the optimum time to reach the class?</a:t>
            </a:r>
            <a:endParaRPr lang="en-US" dirty="0"/>
          </a:p>
        </p:txBody>
      </p:sp>
      <p:sp>
        <p:nvSpPr>
          <p:cNvPr id="4" name="Slide Number Placeholder 3"/>
          <p:cNvSpPr>
            <a:spLocks noGrp="1"/>
          </p:cNvSpPr>
          <p:nvPr>
            <p:ph type="sldNum" sz="quarter" idx="10"/>
          </p:nvPr>
        </p:nvSpPr>
        <p:spPr/>
        <p:txBody>
          <a:bodyPr/>
          <a:lstStyle/>
          <a:p>
            <a:fld id="{016773A4-76D4-2A48-9229-7154D795AEA5}" type="slidenum">
              <a:rPr lang="en-US" smtClean="0"/>
              <a:t>12</a:t>
            </a:fld>
            <a:endParaRPr lang="en-US"/>
          </a:p>
        </p:txBody>
      </p:sp>
    </p:spTree>
    <p:extLst>
      <p:ext uri="{BB962C8B-B14F-4D97-AF65-F5344CB8AC3E}">
        <p14:creationId xmlns:p14="http://schemas.microsoft.com/office/powerpoint/2010/main" val="133721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773A4-76D4-2A48-9229-7154D795AEA5}" type="slidenum">
              <a:rPr lang="en-US" smtClean="0"/>
              <a:t>17</a:t>
            </a:fld>
            <a:endParaRPr lang="en-US"/>
          </a:p>
        </p:txBody>
      </p:sp>
    </p:spTree>
    <p:extLst>
      <p:ext uri="{BB962C8B-B14F-4D97-AF65-F5344CB8AC3E}">
        <p14:creationId xmlns:p14="http://schemas.microsoft.com/office/powerpoint/2010/main" val="129130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773A4-76D4-2A48-9229-7154D795AEA5}" type="slidenum">
              <a:rPr lang="en-US" smtClean="0"/>
              <a:t>18</a:t>
            </a:fld>
            <a:endParaRPr lang="en-US"/>
          </a:p>
        </p:txBody>
      </p:sp>
    </p:spTree>
    <p:extLst>
      <p:ext uri="{BB962C8B-B14F-4D97-AF65-F5344CB8AC3E}">
        <p14:creationId xmlns:p14="http://schemas.microsoft.com/office/powerpoint/2010/main" val="267333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773A4-76D4-2A48-9229-7154D795AEA5}" type="slidenum">
              <a:rPr lang="en-US" smtClean="0"/>
              <a:t>21</a:t>
            </a:fld>
            <a:endParaRPr lang="en-US"/>
          </a:p>
        </p:txBody>
      </p:sp>
    </p:spTree>
    <p:extLst>
      <p:ext uri="{BB962C8B-B14F-4D97-AF65-F5344CB8AC3E}">
        <p14:creationId xmlns:p14="http://schemas.microsoft.com/office/powerpoint/2010/main" val="273150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explanations of what eigenvectors are: https://</a:t>
            </a:r>
            <a:r>
              <a:rPr lang="en-US" dirty="0" err="1"/>
              <a:t>wiki.pathmind.com</a:t>
            </a:r>
            <a:r>
              <a:rPr lang="en-US" dirty="0"/>
              <a:t>/eigenvector</a:t>
            </a:r>
          </a:p>
        </p:txBody>
      </p:sp>
      <p:sp>
        <p:nvSpPr>
          <p:cNvPr id="4" name="Slide Number Placeholder 3"/>
          <p:cNvSpPr>
            <a:spLocks noGrp="1"/>
          </p:cNvSpPr>
          <p:nvPr>
            <p:ph type="sldNum" sz="quarter" idx="5"/>
          </p:nvPr>
        </p:nvSpPr>
        <p:spPr/>
        <p:txBody>
          <a:bodyPr/>
          <a:lstStyle/>
          <a:p>
            <a:fld id="{016773A4-76D4-2A48-9229-7154D795AEA5}" type="slidenum">
              <a:rPr lang="en-US" smtClean="0"/>
              <a:t>30</a:t>
            </a:fld>
            <a:endParaRPr lang="en-US"/>
          </a:p>
        </p:txBody>
      </p:sp>
    </p:spTree>
    <p:extLst>
      <p:ext uri="{BB962C8B-B14F-4D97-AF65-F5344CB8AC3E}">
        <p14:creationId xmlns:p14="http://schemas.microsoft.com/office/powerpoint/2010/main" val="2371581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6773A4-76D4-2A48-9229-7154D795AEA5}" type="slidenum">
              <a:rPr lang="en-US" smtClean="0"/>
              <a:t>43</a:t>
            </a:fld>
            <a:endParaRPr lang="en-US"/>
          </a:p>
        </p:txBody>
      </p:sp>
    </p:spTree>
    <p:extLst>
      <p:ext uri="{BB962C8B-B14F-4D97-AF65-F5344CB8AC3E}">
        <p14:creationId xmlns:p14="http://schemas.microsoft.com/office/powerpoint/2010/main" val="286142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1F1199-5B46-594E-83AA-59382EC87AF8}"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85276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F1199-5B46-594E-83AA-59382EC87AF8}"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72614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1F1199-5B46-594E-83AA-59382EC87AF8}"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160650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57179"/>
            <a:ext cx="10515600" cy="423858"/>
          </a:xfrm>
        </p:spPr>
        <p:txBody>
          <a:bodyPr>
            <a:noAutofit/>
          </a:bodyPr>
          <a:lstStyle>
            <a:lvl1pPr algn="ctr">
              <a:defRPr sz="30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141313DF-10E4-E64B-83AD-6028944E4833}"/>
              </a:ext>
            </a:extLst>
          </p:cNvPr>
          <p:cNvCxnSpPr>
            <a:cxnSpLocks/>
          </p:cNvCxnSpPr>
          <p:nvPr userDrawn="1"/>
        </p:nvCxnSpPr>
        <p:spPr>
          <a:xfrm>
            <a:off x="2255045" y="814389"/>
            <a:ext cx="7789071" cy="0"/>
          </a:xfrm>
          <a:prstGeom prst="line">
            <a:avLst/>
          </a:prstGeom>
          <a:ln w="38100">
            <a:solidFill>
              <a:srgbClr val="1BA6E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061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99814"/>
            <a:ext cx="10515600" cy="565604"/>
          </a:xfrm>
        </p:spPr>
        <p:txBody>
          <a:bodyPr>
            <a:normAutofit/>
          </a:bodyPr>
          <a:lstStyle>
            <a:lvl1pPr algn="ctr">
              <a:defRPr sz="3000" b="1">
                <a:solidFill>
                  <a:srgbClr val="FFC0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838200" y="1102179"/>
            <a:ext cx="10515600" cy="5074784"/>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141313DF-10E4-E64B-83AD-6028944E4833}"/>
              </a:ext>
            </a:extLst>
          </p:cNvPr>
          <p:cNvCxnSpPr>
            <a:cxnSpLocks/>
          </p:cNvCxnSpPr>
          <p:nvPr userDrawn="1"/>
        </p:nvCxnSpPr>
        <p:spPr>
          <a:xfrm>
            <a:off x="2255045" y="814389"/>
            <a:ext cx="7789071"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66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1F1199-5B46-594E-83AA-59382EC87AF8}" type="datetimeFigureOut">
              <a:rPr lang="en-US" smtClean="0"/>
              <a:t>10/12/21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43261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1F1199-5B46-594E-83AA-59382EC87AF8}" type="datetimeFigureOut">
              <a:rPr lang="en-US" smtClean="0"/>
              <a:t>10/12/21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608787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1F1199-5B46-594E-83AA-59382EC87AF8}" type="datetimeFigureOut">
              <a:rPr lang="en-US" smtClean="0"/>
              <a:t>10/12/21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280009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10/12/21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430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F1199-5B46-594E-83AA-59382EC87AF8}" type="datetimeFigureOut">
              <a:rPr lang="en-US" smtClean="0"/>
              <a:t>10/12/21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2043140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1F1199-5B46-594E-83AA-59382EC87AF8}" type="datetimeFigureOut">
              <a:rPr lang="en-US" smtClean="0"/>
              <a:t>10/12/21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1977742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41F1199-5B46-594E-83AA-59382EC87AF8}" type="datetimeFigureOut">
              <a:rPr lang="en-US" smtClean="0"/>
              <a:t>10/12/21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B5F91C-3EC9-604D-9EA9-3A8B2B3F4D19}" type="slidenum">
              <a:rPr lang="en-US" smtClean="0"/>
              <a:t>‹#›</a:t>
            </a:fld>
            <a:endParaRPr lang="en-US"/>
          </a:p>
        </p:txBody>
      </p:sp>
    </p:spTree>
    <p:extLst>
      <p:ext uri="{BB962C8B-B14F-4D97-AF65-F5344CB8AC3E}">
        <p14:creationId xmlns:p14="http://schemas.microsoft.com/office/powerpoint/2010/main" val="583273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10/12/21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49885036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2243667"/>
            <a:ext cx="10515600" cy="565604"/>
          </a:xfrm>
        </p:spPr>
        <p:txBody>
          <a:bodyPr/>
          <a:lstStyle/>
          <a:p>
            <a:r>
              <a:rPr lang="en-US" dirty="0"/>
              <a:t>Introduction to Machine Learning</a:t>
            </a:r>
          </a:p>
        </p:txBody>
      </p:sp>
      <p:sp>
        <p:nvSpPr>
          <p:cNvPr id="6" name="Title 1">
            <a:extLst>
              <a:ext uri="{FF2B5EF4-FFF2-40B4-BE49-F238E27FC236}">
                <a16:creationId xmlns:a16="http://schemas.microsoft.com/office/drawing/2014/main" id="{F8319F4E-3C5C-424C-A190-7ABFE78A5DE9}"/>
              </a:ext>
            </a:extLst>
          </p:cNvPr>
          <p:cNvSpPr txBox="1">
            <a:spLocks/>
          </p:cNvSpPr>
          <p:nvPr/>
        </p:nvSpPr>
        <p:spPr>
          <a:xfrm>
            <a:off x="702733" y="3429000"/>
            <a:ext cx="10515600" cy="219286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000" b="1" kern="1200">
                <a:solidFill>
                  <a:srgbClr val="FFC000"/>
                </a:solidFill>
                <a:latin typeface="Arial" panose="020B0604020202020204" pitchFamily="34" charset="0"/>
                <a:ea typeface="+mj-ea"/>
                <a:cs typeface="Arial" panose="020B0604020202020204" pitchFamily="34" charset="0"/>
              </a:defRPr>
            </a:lvl1pPr>
          </a:lstStyle>
          <a:p>
            <a:r>
              <a:rPr lang="en-US" dirty="0">
                <a:solidFill>
                  <a:schemeClr val="bg1"/>
                </a:solidFill>
              </a:rPr>
              <a:t>Gaurav Moghe</a:t>
            </a:r>
          </a:p>
          <a:p>
            <a:endParaRPr lang="en-US" dirty="0">
              <a:solidFill>
                <a:schemeClr val="bg1"/>
              </a:solidFill>
            </a:endParaRPr>
          </a:p>
          <a:p>
            <a:r>
              <a:rPr lang="en-US" dirty="0">
                <a:solidFill>
                  <a:schemeClr val="bg1"/>
                </a:solidFill>
              </a:rPr>
              <a:t>Assistant Professor, Plant Biology</a:t>
            </a:r>
          </a:p>
          <a:p>
            <a:endParaRPr lang="en-US" dirty="0">
              <a:solidFill>
                <a:schemeClr val="bg1"/>
              </a:solidFill>
            </a:endParaRPr>
          </a:p>
          <a:p>
            <a:r>
              <a:rPr lang="en-US" dirty="0">
                <a:solidFill>
                  <a:schemeClr val="bg1"/>
                </a:solidFill>
              </a:rPr>
              <a:t>PLSCI 7202</a:t>
            </a:r>
          </a:p>
        </p:txBody>
      </p:sp>
    </p:spTree>
    <p:extLst>
      <p:ext uri="{BB962C8B-B14F-4D97-AF65-F5344CB8AC3E}">
        <p14:creationId xmlns:p14="http://schemas.microsoft.com/office/powerpoint/2010/main" val="2489612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F20D5-7A8F-924E-9048-4D702F1F596C}"/>
              </a:ext>
            </a:extLst>
          </p:cNvPr>
          <p:cNvSpPr>
            <a:spLocks noGrp="1"/>
          </p:cNvSpPr>
          <p:nvPr>
            <p:ph type="title"/>
          </p:nvPr>
        </p:nvSpPr>
        <p:spPr/>
        <p:txBody>
          <a:bodyPr/>
          <a:lstStyle/>
          <a:p>
            <a:r>
              <a:rPr lang="en-US" dirty="0"/>
              <a:t>What type of ML should you be doing?</a:t>
            </a:r>
          </a:p>
        </p:txBody>
      </p:sp>
      <p:pic>
        <p:nvPicPr>
          <p:cNvPr id="4" name="Picture 3">
            <a:extLst>
              <a:ext uri="{FF2B5EF4-FFF2-40B4-BE49-F238E27FC236}">
                <a16:creationId xmlns:a16="http://schemas.microsoft.com/office/drawing/2014/main" id="{ACF1DC12-A2B4-2E4F-BF90-29ECEE93FF28}"/>
              </a:ext>
            </a:extLst>
          </p:cNvPr>
          <p:cNvPicPr>
            <a:picLocks noChangeAspect="1"/>
          </p:cNvPicPr>
          <p:nvPr/>
        </p:nvPicPr>
        <p:blipFill>
          <a:blip r:embed="rId2"/>
          <a:stretch>
            <a:fillRect/>
          </a:stretch>
        </p:blipFill>
        <p:spPr>
          <a:xfrm>
            <a:off x="838200" y="1049691"/>
            <a:ext cx="10332522" cy="5047223"/>
          </a:xfrm>
          <a:prstGeom prst="rect">
            <a:avLst/>
          </a:prstGeom>
        </p:spPr>
      </p:pic>
      <p:sp>
        <p:nvSpPr>
          <p:cNvPr id="5" name="Rectangle 4">
            <a:extLst>
              <a:ext uri="{FF2B5EF4-FFF2-40B4-BE49-F238E27FC236}">
                <a16:creationId xmlns:a16="http://schemas.microsoft.com/office/drawing/2014/main" id="{D1416699-975A-3641-966F-91A37A56CE5C}"/>
              </a:ext>
            </a:extLst>
          </p:cNvPr>
          <p:cNvSpPr/>
          <p:nvPr/>
        </p:nvSpPr>
        <p:spPr>
          <a:xfrm>
            <a:off x="8146473" y="6281187"/>
            <a:ext cx="3602183" cy="276999"/>
          </a:xfrm>
          <a:prstGeom prst="rect">
            <a:avLst/>
          </a:prstGeom>
        </p:spPr>
        <p:txBody>
          <a:bodyPr wrap="square">
            <a:spAutoFit/>
          </a:bodyPr>
          <a:lstStyle/>
          <a:p>
            <a:pPr algn="ctr"/>
            <a:r>
              <a:rPr lang="en-US" sz="1200" i="1" dirty="0" err="1">
                <a:solidFill>
                  <a:schemeClr val="bg1"/>
                </a:solidFill>
              </a:rPr>
              <a:t>Mahood</a:t>
            </a:r>
            <a:r>
              <a:rPr lang="en-US" sz="1200" i="1" dirty="0">
                <a:solidFill>
                  <a:schemeClr val="bg1"/>
                </a:solidFill>
              </a:rPr>
              <a:t> et al, Applications in Plant Sciences, 2020</a:t>
            </a:r>
          </a:p>
        </p:txBody>
      </p:sp>
    </p:spTree>
    <p:extLst>
      <p:ext uri="{BB962C8B-B14F-4D97-AF65-F5344CB8AC3E}">
        <p14:creationId xmlns:p14="http://schemas.microsoft.com/office/powerpoint/2010/main" val="88841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438" y="1780075"/>
            <a:ext cx="3810000" cy="2524125"/>
          </a:xfrm>
          <a:prstGeom prst="rect">
            <a:avLst/>
          </a:prstGeom>
          <a:solidFill>
            <a:schemeClr val="bg1"/>
          </a:solidFill>
        </p:spPr>
      </p:pic>
      <p:sp>
        <p:nvSpPr>
          <p:cNvPr id="5" name="TextBox 4"/>
          <p:cNvSpPr txBox="1"/>
          <p:nvPr/>
        </p:nvSpPr>
        <p:spPr>
          <a:xfrm>
            <a:off x="633046" y="4594040"/>
            <a:ext cx="3411416" cy="163121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y=</a:t>
            </a:r>
            <a:r>
              <a:rPr lang="en-US" sz="2000" b="1" dirty="0" err="1">
                <a:solidFill>
                  <a:schemeClr val="bg1"/>
                </a:solidFill>
                <a:latin typeface="Arial" panose="020B0604020202020204" pitchFamily="34" charset="0"/>
                <a:cs typeface="Arial" panose="020B0604020202020204" pitchFamily="34" charset="0"/>
              </a:rPr>
              <a:t>mx+c</a:t>
            </a:r>
            <a:endParaRPr lang="en-US" sz="2000" b="1" dirty="0">
              <a:solidFill>
                <a:schemeClr val="bg1"/>
              </a:solidFill>
              <a:latin typeface="Arial" panose="020B0604020202020204" pitchFamily="34" charset="0"/>
              <a:cs typeface="Arial" panose="020B0604020202020204" pitchFamily="34" charset="0"/>
            </a:endParaRPr>
          </a:p>
          <a:p>
            <a:pPr algn="ctr"/>
            <a:endParaRPr lang="en-US" sz="2000" b="1"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The model learns:</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Slope</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Intercept (bias)</a:t>
            </a:r>
          </a:p>
        </p:txBody>
      </p:sp>
      <p:sp>
        <p:nvSpPr>
          <p:cNvPr id="6" name="TextBox 5"/>
          <p:cNvSpPr txBox="1"/>
          <p:nvPr/>
        </p:nvSpPr>
        <p:spPr>
          <a:xfrm>
            <a:off x="633046" y="1017818"/>
            <a:ext cx="3411416"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A simple predictive model</a:t>
            </a:r>
          </a:p>
        </p:txBody>
      </p:sp>
      <p:cxnSp>
        <p:nvCxnSpPr>
          <p:cNvPr id="8" name="Straight Connector 7"/>
          <p:cNvCxnSpPr/>
          <p:nvPr/>
        </p:nvCxnSpPr>
        <p:spPr>
          <a:xfrm flipV="1">
            <a:off x="1380392" y="2083777"/>
            <a:ext cx="1046285" cy="19694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857249" y="2113085"/>
            <a:ext cx="304800" cy="18639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009649" y="1960685"/>
            <a:ext cx="2656743" cy="19518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162049" y="2113085"/>
            <a:ext cx="2656743" cy="195189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603630" y="2449315"/>
            <a:ext cx="5791201" cy="1015663"/>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Measure </a:t>
            </a:r>
            <a:r>
              <a:rPr lang="en-US" sz="2000" b="1" dirty="0">
                <a:solidFill>
                  <a:srgbClr val="FFC000"/>
                </a:solidFill>
                <a:latin typeface="Arial" panose="020B0604020202020204" pitchFamily="34" charset="0"/>
                <a:cs typeface="Arial" panose="020B0604020202020204" pitchFamily="34" charset="0"/>
              </a:rPr>
              <a:t>squared error </a:t>
            </a:r>
            <a:r>
              <a:rPr lang="en-US" sz="2000" b="1" dirty="0">
                <a:solidFill>
                  <a:schemeClr val="bg1"/>
                </a:solidFill>
                <a:latin typeface="Arial" panose="020B0604020202020204" pitchFamily="34" charset="0"/>
                <a:cs typeface="Arial" panose="020B0604020202020204" pitchFamily="34" charset="0"/>
              </a:rPr>
              <a:t>of each point from the regression line</a:t>
            </a: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Minimize the </a:t>
            </a:r>
            <a:r>
              <a:rPr lang="en-US" sz="2000" b="1" dirty="0">
                <a:solidFill>
                  <a:srgbClr val="FFC000"/>
                </a:solidFill>
                <a:latin typeface="Arial" panose="020B0604020202020204" pitchFamily="34" charset="0"/>
                <a:cs typeface="Arial" panose="020B0604020202020204" pitchFamily="34" charset="0"/>
              </a:rPr>
              <a:t>sum of squared error (SSE)</a:t>
            </a:r>
          </a:p>
        </p:txBody>
      </p:sp>
      <p:cxnSp>
        <p:nvCxnSpPr>
          <p:cNvPr id="18" name="Straight Arrow Connector 17"/>
          <p:cNvCxnSpPr/>
          <p:nvPr/>
        </p:nvCxnSpPr>
        <p:spPr>
          <a:xfrm>
            <a:off x="4536831" y="3024554"/>
            <a:ext cx="94956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964722" y="4612460"/>
            <a:ext cx="1664678"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Brute force</a:t>
            </a:r>
          </a:p>
        </p:txBody>
      </p:sp>
      <p:sp>
        <p:nvSpPr>
          <p:cNvPr id="20" name="TextBox 19"/>
          <p:cNvSpPr txBox="1"/>
          <p:nvPr/>
        </p:nvSpPr>
        <p:spPr>
          <a:xfrm>
            <a:off x="9349152" y="4534091"/>
            <a:ext cx="2423747"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Gradient Descent</a:t>
            </a:r>
          </a:p>
          <a:p>
            <a:pPr algn="ctr"/>
            <a:r>
              <a:rPr lang="en-US" sz="2000" b="1" dirty="0">
                <a:solidFill>
                  <a:schemeClr val="bg1"/>
                </a:solidFill>
                <a:latin typeface="Arial" panose="020B0604020202020204" pitchFamily="34" charset="0"/>
                <a:cs typeface="Arial" panose="020B0604020202020204" pitchFamily="34" charset="0"/>
              </a:rPr>
              <a:t>(different types)</a:t>
            </a:r>
          </a:p>
        </p:txBody>
      </p:sp>
      <p:cxnSp>
        <p:nvCxnSpPr>
          <p:cNvPr id="21" name="Straight Arrow Connector 20"/>
          <p:cNvCxnSpPr/>
          <p:nvPr/>
        </p:nvCxnSpPr>
        <p:spPr>
          <a:xfrm flipH="1">
            <a:off x="5893776" y="3660531"/>
            <a:ext cx="1688124" cy="64366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8141677" y="3660531"/>
            <a:ext cx="1820008" cy="64366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835411" y="3660531"/>
            <a:ext cx="84993" cy="128953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708530" y="5040434"/>
            <a:ext cx="2423747"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Evolutionary algorithms</a:t>
            </a:r>
          </a:p>
        </p:txBody>
      </p:sp>
    </p:spTree>
    <p:extLst>
      <p:ext uri="{BB962C8B-B14F-4D97-AF65-F5344CB8AC3E}">
        <p14:creationId xmlns:p14="http://schemas.microsoft.com/office/powerpoint/2010/main" val="75573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p:bldP spid="19" grpId="0"/>
      <p:bldP spid="20"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types of loss functions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39" y="1400541"/>
            <a:ext cx="2428875" cy="9620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462" y="1400541"/>
            <a:ext cx="2602531" cy="962025"/>
          </a:xfrm>
          <a:prstGeom prst="rect">
            <a:avLst/>
          </a:prstGeom>
        </p:spPr>
      </p:pic>
      <p:sp>
        <p:nvSpPr>
          <p:cNvPr id="8" name="TextBox 7"/>
          <p:cNvSpPr txBox="1"/>
          <p:nvPr/>
        </p:nvSpPr>
        <p:spPr>
          <a:xfrm>
            <a:off x="691661" y="2555060"/>
            <a:ext cx="1664678"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L2 loss</a:t>
            </a:r>
          </a:p>
        </p:txBody>
      </p:sp>
      <p:sp>
        <p:nvSpPr>
          <p:cNvPr id="9" name="TextBox 8"/>
          <p:cNvSpPr txBox="1"/>
          <p:nvPr/>
        </p:nvSpPr>
        <p:spPr>
          <a:xfrm>
            <a:off x="3565854" y="2555060"/>
            <a:ext cx="1664678"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L1 loss</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6547" y="1400541"/>
            <a:ext cx="6085098" cy="962025"/>
          </a:xfrm>
          <a:prstGeom prst="rect">
            <a:avLst/>
          </a:prstGeom>
        </p:spPr>
      </p:pic>
      <p:sp>
        <p:nvSpPr>
          <p:cNvPr id="12" name="TextBox 11"/>
          <p:cNvSpPr txBox="1"/>
          <p:nvPr/>
        </p:nvSpPr>
        <p:spPr>
          <a:xfrm>
            <a:off x="8270375" y="2555060"/>
            <a:ext cx="1664678"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Huber loss</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939" y="3064631"/>
            <a:ext cx="4152900" cy="857250"/>
          </a:xfrm>
          <a:prstGeom prst="rect">
            <a:avLst/>
          </a:prstGeom>
        </p:spPr>
      </p:pic>
      <p:sp>
        <p:nvSpPr>
          <p:cNvPr id="14" name="TextBox 13"/>
          <p:cNvSpPr txBox="1"/>
          <p:nvPr/>
        </p:nvSpPr>
        <p:spPr>
          <a:xfrm>
            <a:off x="1250880" y="4024046"/>
            <a:ext cx="194952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Log-</a:t>
            </a:r>
            <a:r>
              <a:rPr lang="en-US" sz="2000" b="1" dirty="0" err="1">
                <a:solidFill>
                  <a:schemeClr val="bg1"/>
                </a:solidFill>
                <a:latin typeface="Arial" panose="020B0604020202020204" pitchFamily="34" charset="0"/>
                <a:cs typeface="Arial" panose="020B0604020202020204" pitchFamily="34" charset="0"/>
              </a:rPr>
              <a:t>Cosh</a:t>
            </a:r>
            <a:r>
              <a:rPr lang="en-US" sz="2000" b="1" dirty="0">
                <a:solidFill>
                  <a:schemeClr val="bg1"/>
                </a:solidFill>
                <a:latin typeface="Arial" panose="020B0604020202020204" pitchFamily="34" charset="0"/>
                <a:cs typeface="Arial" panose="020B0604020202020204" pitchFamily="34" charset="0"/>
              </a:rPr>
              <a:t> loss</a:t>
            </a:r>
          </a:p>
        </p:txBody>
      </p:sp>
      <p:pic>
        <p:nvPicPr>
          <p:cNvPr id="15" name="Picture 14"/>
          <p:cNvPicPr>
            <a:picLocks noChangeAspect="1"/>
          </p:cNvPicPr>
          <p:nvPr/>
        </p:nvPicPr>
        <p:blipFill>
          <a:blip r:embed="rId7"/>
          <a:stretch>
            <a:fillRect/>
          </a:stretch>
        </p:blipFill>
        <p:spPr>
          <a:xfrm>
            <a:off x="4726057" y="3064631"/>
            <a:ext cx="6201383" cy="857250"/>
          </a:xfrm>
          <a:prstGeom prst="rect">
            <a:avLst/>
          </a:prstGeom>
        </p:spPr>
      </p:pic>
      <p:sp>
        <p:nvSpPr>
          <p:cNvPr id="16" name="TextBox 15"/>
          <p:cNvSpPr txBox="1"/>
          <p:nvPr/>
        </p:nvSpPr>
        <p:spPr>
          <a:xfrm>
            <a:off x="6839984" y="4024046"/>
            <a:ext cx="194952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Quantile loss</a:t>
            </a:r>
          </a:p>
        </p:txBody>
      </p:sp>
      <p:sp>
        <p:nvSpPr>
          <p:cNvPr id="18" name="Rectangle 17"/>
          <p:cNvSpPr/>
          <p:nvPr/>
        </p:nvSpPr>
        <p:spPr>
          <a:xfrm>
            <a:off x="10322378" y="4024046"/>
            <a:ext cx="1769267" cy="276999"/>
          </a:xfrm>
          <a:prstGeom prst="rect">
            <a:avLst/>
          </a:prstGeom>
        </p:spPr>
        <p:txBody>
          <a:bodyPr wrap="none">
            <a:spAutoFit/>
          </a:bodyPr>
          <a:lstStyle/>
          <a:p>
            <a:r>
              <a:rPr lang="en-US" sz="1200" i="1" dirty="0">
                <a:solidFill>
                  <a:schemeClr val="bg1"/>
                </a:solidFill>
              </a:rPr>
              <a:t>https://heartbeat.fritz.ai/</a:t>
            </a:r>
          </a:p>
        </p:txBody>
      </p:sp>
      <p:sp>
        <p:nvSpPr>
          <p:cNvPr id="17" name="TextBox 16">
            <a:extLst>
              <a:ext uri="{FF2B5EF4-FFF2-40B4-BE49-F238E27FC236}">
                <a16:creationId xmlns:a16="http://schemas.microsoft.com/office/drawing/2014/main" id="{4E86B8E9-4D40-E94C-96CB-6D4DC1415E94}"/>
              </a:ext>
            </a:extLst>
          </p:cNvPr>
          <p:cNvSpPr txBox="1"/>
          <p:nvPr/>
        </p:nvSpPr>
        <p:spPr>
          <a:xfrm>
            <a:off x="691661" y="5212894"/>
            <a:ext cx="2385106" cy="892552"/>
          </a:xfrm>
          <a:prstGeom prst="rect">
            <a:avLst/>
          </a:prstGeom>
          <a:noFill/>
          <a:ln>
            <a:solidFill>
              <a:schemeClr val="bg1"/>
            </a:solidFill>
          </a:ln>
        </p:spPr>
        <p:txBody>
          <a:bodyPr wrap="square" rtlCol="0">
            <a:spAutoFit/>
          </a:bodyPr>
          <a:lstStyle/>
          <a:p>
            <a:pPr algn="ctr"/>
            <a:r>
              <a:rPr lang="en-US" sz="2600" b="1" dirty="0">
                <a:solidFill>
                  <a:schemeClr val="bg1"/>
                </a:solidFill>
                <a:latin typeface="Arial" panose="020B0604020202020204" pitchFamily="34" charset="0"/>
                <a:cs typeface="Arial" panose="020B0604020202020204" pitchFamily="34" charset="0"/>
              </a:rPr>
              <a:t>Custom function?</a:t>
            </a:r>
          </a:p>
        </p:txBody>
      </p:sp>
      <p:sp>
        <p:nvSpPr>
          <p:cNvPr id="3" name="TextBox 2">
            <a:extLst>
              <a:ext uri="{FF2B5EF4-FFF2-40B4-BE49-F238E27FC236}">
                <a16:creationId xmlns:a16="http://schemas.microsoft.com/office/drawing/2014/main" id="{A064A1E4-BE36-9F4F-88BE-D96867FEBE3E}"/>
              </a:ext>
            </a:extLst>
          </p:cNvPr>
          <p:cNvSpPr txBox="1"/>
          <p:nvPr/>
        </p:nvSpPr>
        <p:spPr>
          <a:xfrm>
            <a:off x="6091964" y="5305227"/>
            <a:ext cx="5257800" cy="707886"/>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Predict the optimum time to reach an exam venue</a:t>
            </a:r>
          </a:p>
        </p:txBody>
      </p:sp>
      <p:cxnSp>
        <p:nvCxnSpPr>
          <p:cNvPr id="6" name="Straight Arrow Connector 5">
            <a:extLst>
              <a:ext uri="{FF2B5EF4-FFF2-40B4-BE49-F238E27FC236}">
                <a16:creationId xmlns:a16="http://schemas.microsoft.com/office/drawing/2014/main" id="{5DD77FE7-8E0D-504B-ADEF-E33285366A6B}"/>
              </a:ext>
            </a:extLst>
          </p:cNvPr>
          <p:cNvCxnSpPr/>
          <p:nvPr/>
        </p:nvCxnSpPr>
        <p:spPr>
          <a:xfrm>
            <a:off x="3565854" y="5659170"/>
            <a:ext cx="195207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74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Minimizing the cost function using Gradient Descent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722" y="1480879"/>
            <a:ext cx="3857625" cy="3971925"/>
          </a:xfrm>
          <a:prstGeom prst="rect">
            <a:avLst/>
          </a:prstGeom>
        </p:spPr>
      </p:pic>
      <p:sp>
        <p:nvSpPr>
          <p:cNvPr id="5" name="TextBox 4"/>
          <p:cNvSpPr txBox="1"/>
          <p:nvPr/>
        </p:nvSpPr>
        <p:spPr>
          <a:xfrm>
            <a:off x="5726721" y="4483308"/>
            <a:ext cx="6204439"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How many steps should I advance each time?</a:t>
            </a:r>
          </a:p>
          <a:p>
            <a:pPr marL="800100" lvl="1"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Learning rate</a:t>
            </a:r>
          </a:p>
          <a:p>
            <a:pPr lvl="1"/>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Should I sample the whole space of each parameter?</a:t>
            </a:r>
          </a:p>
          <a:p>
            <a:pPr marL="800100" lvl="1"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Grid search vs. random search</a:t>
            </a:r>
          </a:p>
        </p:txBody>
      </p:sp>
      <p:cxnSp>
        <p:nvCxnSpPr>
          <p:cNvPr id="6" name="Straight Arrow Connector 5"/>
          <p:cNvCxnSpPr/>
          <p:nvPr/>
        </p:nvCxnSpPr>
        <p:spPr>
          <a:xfrm>
            <a:off x="4404947" y="5117123"/>
            <a:ext cx="949569"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53915" y="5706447"/>
            <a:ext cx="3411416"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y=</a:t>
            </a:r>
            <a:r>
              <a:rPr lang="en-US" sz="2000" b="1" dirty="0" err="1">
                <a:solidFill>
                  <a:srgbClr val="00B0F0"/>
                </a:solidFill>
                <a:latin typeface="Arial" panose="020B0604020202020204" pitchFamily="34" charset="0"/>
                <a:cs typeface="Arial" panose="020B0604020202020204" pitchFamily="34" charset="0"/>
              </a:rPr>
              <a:t>m</a:t>
            </a:r>
            <a:r>
              <a:rPr lang="en-US" sz="2000" b="1" dirty="0" err="1">
                <a:solidFill>
                  <a:schemeClr val="bg1"/>
                </a:solidFill>
                <a:latin typeface="Arial" panose="020B0604020202020204" pitchFamily="34" charset="0"/>
                <a:cs typeface="Arial" panose="020B0604020202020204" pitchFamily="34" charset="0"/>
              </a:rPr>
              <a:t>x+</a:t>
            </a:r>
            <a:r>
              <a:rPr lang="en-US" sz="2000" b="1" dirty="0" err="1">
                <a:solidFill>
                  <a:srgbClr val="00B0F0"/>
                </a:solidFill>
                <a:latin typeface="Arial" panose="020B0604020202020204" pitchFamily="34" charset="0"/>
                <a:cs typeface="Arial" panose="020B0604020202020204" pitchFamily="34" charset="0"/>
              </a:rPr>
              <a:t>c</a:t>
            </a:r>
            <a:endParaRPr lang="en-US" sz="2000" b="1" dirty="0">
              <a:solidFill>
                <a:srgbClr val="00B0F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434" y="865418"/>
            <a:ext cx="4158468" cy="2970334"/>
          </a:xfrm>
          <a:prstGeom prst="rect">
            <a:avLst/>
          </a:prstGeom>
        </p:spPr>
      </p:pic>
      <p:sp>
        <p:nvSpPr>
          <p:cNvPr id="10" name="Rectangle 9">
            <a:extLst>
              <a:ext uri="{FF2B5EF4-FFF2-40B4-BE49-F238E27FC236}">
                <a16:creationId xmlns:a16="http://schemas.microsoft.com/office/drawing/2014/main" id="{D1416699-975A-3641-966F-91A37A56CE5C}"/>
              </a:ext>
            </a:extLst>
          </p:cNvPr>
          <p:cNvSpPr/>
          <p:nvPr/>
        </p:nvSpPr>
        <p:spPr>
          <a:xfrm>
            <a:off x="9937705" y="3867996"/>
            <a:ext cx="663419" cy="276999"/>
          </a:xfrm>
          <a:prstGeom prst="rect">
            <a:avLst/>
          </a:prstGeom>
        </p:spPr>
        <p:txBody>
          <a:bodyPr wrap="square">
            <a:spAutoFit/>
          </a:bodyPr>
          <a:lstStyle/>
          <a:p>
            <a:pPr algn="ctr"/>
            <a:r>
              <a:rPr lang="en-US" sz="1200" i="1" dirty="0">
                <a:solidFill>
                  <a:schemeClr val="bg1"/>
                </a:solidFill>
              </a:rPr>
              <a:t>TDS</a:t>
            </a:r>
          </a:p>
        </p:txBody>
      </p:sp>
      <p:sp>
        <p:nvSpPr>
          <p:cNvPr id="11" name="Rectangle 10">
            <a:extLst>
              <a:ext uri="{FF2B5EF4-FFF2-40B4-BE49-F238E27FC236}">
                <a16:creationId xmlns:a16="http://schemas.microsoft.com/office/drawing/2014/main" id="{D1416699-975A-3641-966F-91A37A56CE5C}"/>
              </a:ext>
            </a:extLst>
          </p:cNvPr>
          <p:cNvSpPr/>
          <p:nvPr/>
        </p:nvSpPr>
        <p:spPr>
          <a:xfrm>
            <a:off x="3512928" y="5567947"/>
            <a:ext cx="663419" cy="276999"/>
          </a:xfrm>
          <a:prstGeom prst="rect">
            <a:avLst/>
          </a:prstGeom>
        </p:spPr>
        <p:txBody>
          <a:bodyPr wrap="square">
            <a:spAutoFit/>
          </a:bodyPr>
          <a:lstStyle/>
          <a:p>
            <a:pPr algn="ctr"/>
            <a:r>
              <a:rPr lang="en-US" sz="1200" i="1" dirty="0">
                <a:solidFill>
                  <a:schemeClr val="bg1"/>
                </a:solidFill>
              </a:rPr>
              <a:t>TDS</a:t>
            </a:r>
          </a:p>
        </p:txBody>
      </p:sp>
    </p:spTree>
    <p:extLst>
      <p:ext uri="{BB962C8B-B14F-4D97-AF65-F5344CB8AC3E}">
        <p14:creationId xmlns:p14="http://schemas.microsoft.com/office/powerpoint/2010/main" val="142043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can lead you to a local minima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9800" y="1101725"/>
            <a:ext cx="6812400" cy="5075238"/>
          </a:xfrm>
          <a:solidFill>
            <a:schemeClr val="bg1"/>
          </a:solidFill>
        </p:spPr>
      </p:pic>
      <p:sp>
        <p:nvSpPr>
          <p:cNvPr id="5" name="Rectangle 4">
            <a:extLst>
              <a:ext uri="{FF2B5EF4-FFF2-40B4-BE49-F238E27FC236}">
                <a16:creationId xmlns:a16="http://schemas.microsoft.com/office/drawing/2014/main" id="{D1416699-975A-3641-966F-91A37A56CE5C}"/>
              </a:ext>
            </a:extLst>
          </p:cNvPr>
          <p:cNvSpPr/>
          <p:nvPr/>
        </p:nvSpPr>
        <p:spPr>
          <a:xfrm>
            <a:off x="8146473" y="6281187"/>
            <a:ext cx="1355727" cy="276999"/>
          </a:xfrm>
          <a:prstGeom prst="rect">
            <a:avLst/>
          </a:prstGeom>
        </p:spPr>
        <p:txBody>
          <a:bodyPr wrap="square">
            <a:spAutoFit/>
          </a:bodyPr>
          <a:lstStyle/>
          <a:p>
            <a:pPr algn="ctr"/>
            <a:r>
              <a:rPr lang="en-US" sz="1200" i="1" dirty="0" err="1">
                <a:solidFill>
                  <a:schemeClr val="bg1"/>
                </a:solidFill>
              </a:rPr>
              <a:t>techTalks</a:t>
            </a:r>
            <a:endParaRPr lang="en-US" sz="1200" i="1" dirty="0">
              <a:solidFill>
                <a:schemeClr val="bg1"/>
              </a:solidFill>
            </a:endParaRPr>
          </a:p>
        </p:txBody>
      </p:sp>
    </p:spTree>
    <p:extLst>
      <p:ext uri="{BB962C8B-B14F-4D97-AF65-F5344CB8AC3E}">
        <p14:creationId xmlns:p14="http://schemas.microsoft.com/office/powerpoint/2010/main" val="2667698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979" y="976755"/>
            <a:ext cx="1977790" cy="17974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2153" y="976755"/>
            <a:ext cx="2098041" cy="17974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979" y="2849011"/>
            <a:ext cx="1977791" cy="179741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2153" y="2849011"/>
            <a:ext cx="2098041" cy="1797417"/>
          </a:xfrm>
          <a:prstGeom prst="rect">
            <a:avLst/>
          </a:prstGeom>
        </p:spPr>
      </p:pic>
      <p:sp>
        <p:nvSpPr>
          <p:cNvPr id="9" name="TextBox 8">
            <a:extLst>
              <a:ext uri="{FF2B5EF4-FFF2-40B4-BE49-F238E27FC236}">
                <a16:creationId xmlns:a16="http://schemas.microsoft.com/office/drawing/2014/main" id="{55EE4E3D-7885-9845-8A9A-4EA12E8112CA}"/>
              </a:ext>
            </a:extLst>
          </p:cNvPr>
          <p:cNvSpPr txBox="1"/>
          <p:nvPr/>
        </p:nvSpPr>
        <p:spPr>
          <a:xfrm>
            <a:off x="4593265" y="1133231"/>
            <a:ext cx="7178025" cy="1107996"/>
          </a:xfrm>
          <a:prstGeom prst="rect">
            <a:avLst/>
          </a:prstGeom>
          <a:noFill/>
        </p:spPr>
        <p:txBody>
          <a:bodyPr wrap="square" rtlCol="0">
            <a:spAutoFit/>
          </a:bodyPr>
          <a:lstStyle/>
          <a:p>
            <a:pPr marL="342900" indent="-34290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Similar to accuracy and precision</a:t>
            </a:r>
          </a:p>
          <a:p>
            <a:pPr marL="342900" indent="-34290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Bias: Leads to consistent errors</a:t>
            </a:r>
          </a:p>
          <a:p>
            <a:pPr marL="342900" indent="-34290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Variance: Leads to incorrect predictions</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4018" y="2420755"/>
            <a:ext cx="6911163" cy="4348273"/>
          </a:xfrm>
          <a:prstGeom prst="rect">
            <a:avLst/>
          </a:prstGeom>
          <a:solidFill>
            <a:schemeClr val="bg1"/>
          </a:solidFill>
        </p:spPr>
      </p:pic>
    </p:spTree>
    <p:extLst>
      <p:ext uri="{BB962C8B-B14F-4D97-AF65-F5344CB8AC3E}">
        <p14:creationId xmlns:p14="http://schemas.microsoft.com/office/powerpoint/2010/main" val="13467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2ABA-F830-8E49-B004-F8DD1756BC78}"/>
              </a:ext>
            </a:extLst>
          </p:cNvPr>
          <p:cNvSpPr>
            <a:spLocks noGrp="1"/>
          </p:cNvSpPr>
          <p:nvPr>
            <p:ph type="title"/>
          </p:nvPr>
        </p:nvSpPr>
        <p:spPr/>
        <p:txBody>
          <a:bodyPr/>
          <a:lstStyle/>
          <a:p>
            <a:r>
              <a:rPr lang="en-US" dirty="0"/>
              <a:t>Algorithms to be discussed</a:t>
            </a:r>
          </a:p>
        </p:txBody>
      </p:sp>
      <p:sp>
        <p:nvSpPr>
          <p:cNvPr id="3" name="Content Placeholder 2">
            <a:extLst>
              <a:ext uri="{FF2B5EF4-FFF2-40B4-BE49-F238E27FC236}">
                <a16:creationId xmlns:a16="http://schemas.microsoft.com/office/drawing/2014/main" id="{6AA37538-A4BA-FA43-8DBA-C4087F79DA3B}"/>
              </a:ext>
            </a:extLst>
          </p:cNvPr>
          <p:cNvSpPr>
            <a:spLocks noGrp="1"/>
          </p:cNvSpPr>
          <p:nvPr>
            <p:ph idx="1"/>
          </p:nvPr>
        </p:nvSpPr>
        <p:spPr>
          <a:xfrm>
            <a:off x="838200" y="1102179"/>
            <a:ext cx="10515600" cy="4438009"/>
          </a:xfrm>
        </p:spPr>
        <p:txBody>
          <a:bodyPr>
            <a:normAutofit lnSpcReduction="10000"/>
          </a:bodyPr>
          <a:lstStyle/>
          <a:p>
            <a:r>
              <a:rPr lang="en-US" b="1" i="1" dirty="0">
                <a:solidFill>
                  <a:srgbClr val="FFC000"/>
                </a:solidFill>
              </a:rPr>
              <a:t>Supervised</a:t>
            </a:r>
          </a:p>
          <a:p>
            <a:pPr lvl="1"/>
            <a:r>
              <a:rPr lang="en-US" b="1" i="1" dirty="0"/>
              <a:t>Linear Regression</a:t>
            </a:r>
          </a:p>
          <a:p>
            <a:pPr lvl="1"/>
            <a:r>
              <a:rPr lang="en-US" b="1" i="1" dirty="0"/>
              <a:t>Logistic Regression</a:t>
            </a:r>
          </a:p>
          <a:p>
            <a:pPr lvl="1"/>
            <a:r>
              <a:rPr lang="en-US" b="1" i="1" dirty="0"/>
              <a:t>Decision Trees</a:t>
            </a:r>
          </a:p>
          <a:p>
            <a:pPr lvl="1"/>
            <a:r>
              <a:rPr lang="en-US" b="1" i="1" dirty="0"/>
              <a:t>Random Forest</a:t>
            </a:r>
          </a:p>
          <a:p>
            <a:pPr lvl="1"/>
            <a:r>
              <a:rPr lang="en-US" b="1" i="1" dirty="0"/>
              <a:t>Bagging and Boosting</a:t>
            </a:r>
          </a:p>
          <a:p>
            <a:pPr lvl="1"/>
            <a:r>
              <a:rPr lang="en-US" b="1" i="1" dirty="0"/>
              <a:t>Support Vector Machines</a:t>
            </a:r>
          </a:p>
          <a:p>
            <a:pPr marL="0" indent="0">
              <a:buNone/>
            </a:pPr>
            <a:endParaRPr lang="en-US" b="1" i="1" dirty="0"/>
          </a:p>
          <a:p>
            <a:r>
              <a:rPr lang="en-US" b="1" i="1" dirty="0">
                <a:solidFill>
                  <a:srgbClr val="FFC000"/>
                </a:solidFill>
              </a:rPr>
              <a:t>Unsupervised</a:t>
            </a:r>
          </a:p>
          <a:p>
            <a:pPr lvl="1"/>
            <a:r>
              <a:rPr lang="en-US" b="1" i="1" dirty="0"/>
              <a:t>K-means Clustering</a:t>
            </a:r>
          </a:p>
          <a:p>
            <a:pPr lvl="1"/>
            <a:r>
              <a:rPr lang="en-US" b="1" i="1" dirty="0"/>
              <a:t>Principal Components Analysis</a:t>
            </a:r>
          </a:p>
        </p:txBody>
      </p:sp>
    </p:spTree>
    <p:extLst>
      <p:ext uri="{BB962C8B-B14F-4D97-AF65-F5344CB8AC3E}">
        <p14:creationId xmlns:p14="http://schemas.microsoft.com/office/powerpoint/2010/main" val="74932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4875-7F14-224B-A65C-7E292E1A64B7}"/>
              </a:ext>
            </a:extLst>
          </p:cNvPr>
          <p:cNvSpPr>
            <a:spLocks noGrp="1"/>
          </p:cNvSpPr>
          <p:nvPr>
            <p:ph type="title"/>
          </p:nvPr>
        </p:nvSpPr>
        <p:spPr/>
        <p:txBody>
          <a:bodyPr>
            <a:normAutofit fontScale="90000"/>
          </a:bodyPr>
          <a:lstStyle/>
          <a:p>
            <a:r>
              <a:rPr lang="en-US" dirty="0"/>
              <a:t>Linear Regression – I</a:t>
            </a:r>
            <a:br>
              <a:rPr lang="en-US" dirty="0"/>
            </a:br>
            <a:r>
              <a:rPr lang="en-US" dirty="0"/>
              <a:t>Why does regression mean?</a:t>
            </a:r>
          </a:p>
        </p:txBody>
      </p:sp>
      <p:pic>
        <p:nvPicPr>
          <p:cNvPr id="1026" name="Picture 2" descr="Figure1">
            <a:extLst>
              <a:ext uri="{FF2B5EF4-FFF2-40B4-BE49-F238E27FC236}">
                <a16:creationId xmlns:a16="http://schemas.microsoft.com/office/drawing/2014/main" id="{86FB0F65-721D-D94C-B09C-00E03CEDF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149" y="2798801"/>
            <a:ext cx="3752815" cy="34944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29A56A3-26BB-5F41-84F3-5D5E4E99C8CC}"/>
              </a:ext>
            </a:extLst>
          </p:cNvPr>
          <p:cNvPicPr>
            <a:picLocks noChangeAspect="1"/>
          </p:cNvPicPr>
          <p:nvPr/>
        </p:nvPicPr>
        <p:blipFill>
          <a:blip r:embed="rId4"/>
          <a:stretch>
            <a:fillRect/>
          </a:stretch>
        </p:blipFill>
        <p:spPr>
          <a:xfrm>
            <a:off x="922462" y="1242842"/>
            <a:ext cx="3758502" cy="1380241"/>
          </a:xfrm>
          <a:prstGeom prst="rect">
            <a:avLst/>
          </a:prstGeom>
        </p:spPr>
      </p:pic>
      <p:pic>
        <p:nvPicPr>
          <p:cNvPr id="7" name="Picture 6">
            <a:extLst>
              <a:ext uri="{FF2B5EF4-FFF2-40B4-BE49-F238E27FC236}">
                <a16:creationId xmlns:a16="http://schemas.microsoft.com/office/drawing/2014/main" id="{9DD587F0-CF86-804E-AE2D-5FB70AAEE727}"/>
              </a:ext>
            </a:extLst>
          </p:cNvPr>
          <p:cNvPicPr>
            <a:picLocks noChangeAspect="1"/>
          </p:cNvPicPr>
          <p:nvPr/>
        </p:nvPicPr>
        <p:blipFill>
          <a:blip r:embed="rId5"/>
          <a:stretch>
            <a:fillRect/>
          </a:stretch>
        </p:blipFill>
        <p:spPr>
          <a:xfrm>
            <a:off x="4829577" y="1242842"/>
            <a:ext cx="6524223" cy="4036960"/>
          </a:xfrm>
          <a:prstGeom prst="rect">
            <a:avLst/>
          </a:prstGeom>
        </p:spPr>
      </p:pic>
    </p:spTree>
    <p:extLst>
      <p:ext uri="{BB962C8B-B14F-4D97-AF65-F5344CB8AC3E}">
        <p14:creationId xmlns:p14="http://schemas.microsoft.com/office/powerpoint/2010/main" val="4238915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 - II</a:t>
            </a:r>
          </a:p>
        </p:txBody>
      </p:sp>
      <p:cxnSp>
        <p:nvCxnSpPr>
          <p:cNvPr id="4" name="Straight Connector 3"/>
          <p:cNvCxnSpPr/>
          <p:nvPr/>
        </p:nvCxnSpPr>
        <p:spPr>
          <a:xfrm>
            <a:off x="1309925" y="1602658"/>
            <a:ext cx="0" cy="230074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a:off x="1303575" y="3903406"/>
            <a:ext cx="2256503"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742544" y="1995948"/>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649137" y="2512141"/>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317731" y="2089354"/>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821202" y="2866102"/>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062092" y="2094269"/>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634389" y="3397045"/>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447576" y="2910348"/>
            <a:ext cx="186813" cy="186813"/>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H="1">
            <a:off x="1309926" y="1822450"/>
            <a:ext cx="1097157" cy="1835150"/>
          </a:xfrm>
          <a:prstGeom prst="line">
            <a:avLst/>
          </a:prstGeom>
          <a:ln w="28575">
            <a:solidFill>
              <a:srgbClr val="FFDC79"/>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26771" y="2971800"/>
            <a:ext cx="0" cy="42720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908668" y="2698954"/>
            <a:ext cx="0" cy="16714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42544" y="2705100"/>
            <a:ext cx="0" cy="20524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536271" y="3097162"/>
            <a:ext cx="0" cy="173088"/>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40661" y="2182761"/>
            <a:ext cx="0" cy="579489"/>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412571" y="1822450"/>
            <a:ext cx="0" cy="26690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40" name="Arc 39"/>
          <p:cNvSpPr/>
          <p:nvPr/>
        </p:nvSpPr>
        <p:spPr>
          <a:xfrm>
            <a:off x="1666139" y="2440448"/>
            <a:ext cx="825295" cy="939800"/>
          </a:xfrm>
          <a:prstGeom prst="arc">
            <a:avLst/>
          </a:prstGeom>
          <a:ln w="1905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p:cNvSpPr txBox="1"/>
          <p:nvPr/>
        </p:nvSpPr>
        <p:spPr>
          <a:xfrm>
            <a:off x="2204455" y="2880850"/>
            <a:ext cx="1530555" cy="246221"/>
          </a:xfrm>
          <a:prstGeom prst="rect">
            <a:avLst/>
          </a:prstGeom>
          <a:noFill/>
        </p:spPr>
        <p:txBody>
          <a:bodyPr wrap="square" rtlCol="0">
            <a:spAutoFit/>
          </a:bodyPr>
          <a:lstStyle/>
          <a:p>
            <a:r>
              <a:rPr lang="en-US" sz="1000" b="1" dirty="0">
                <a:solidFill>
                  <a:schemeClr val="bg1"/>
                </a:solidFill>
                <a:latin typeface="Arial" panose="020B0604020202020204" pitchFamily="34" charset="0"/>
                <a:cs typeface="Arial" panose="020B0604020202020204" pitchFamily="34" charset="0"/>
              </a:rPr>
              <a:t>Regression line</a:t>
            </a:r>
          </a:p>
        </p:txBody>
      </p:sp>
      <p:sp>
        <p:nvSpPr>
          <p:cNvPr id="42" name="TextBox 41"/>
          <p:cNvSpPr txBox="1"/>
          <p:nvPr/>
        </p:nvSpPr>
        <p:spPr>
          <a:xfrm>
            <a:off x="2711883" y="2512141"/>
            <a:ext cx="1734327" cy="246221"/>
          </a:xfrm>
          <a:prstGeom prst="rect">
            <a:avLst/>
          </a:prstGeom>
          <a:noFill/>
        </p:spPr>
        <p:txBody>
          <a:bodyPr wrap="square" rtlCol="0">
            <a:spAutoFit/>
          </a:bodyPr>
          <a:lstStyle/>
          <a:p>
            <a:r>
              <a:rPr lang="en-US" sz="1000" b="1" dirty="0">
                <a:solidFill>
                  <a:schemeClr val="bg1"/>
                </a:solidFill>
                <a:latin typeface="Arial" panose="020B0604020202020204" pitchFamily="34" charset="0"/>
                <a:cs typeface="Arial" panose="020B0604020202020204" pitchFamily="34" charset="0"/>
              </a:rPr>
              <a:t>Error in predicting y</a:t>
            </a:r>
          </a:p>
        </p:txBody>
      </p:sp>
      <p:sp>
        <p:nvSpPr>
          <p:cNvPr id="43" name="Arc 42"/>
          <p:cNvSpPr/>
          <p:nvPr/>
        </p:nvSpPr>
        <p:spPr>
          <a:xfrm>
            <a:off x="2062092" y="2012785"/>
            <a:ext cx="825295" cy="939800"/>
          </a:xfrm>
          <a:prstGeom prst="arc">
            <a:avLst/>
          </a:prstGeom>
          <a:ln w="19050">
            <a:solidFill>
              <a:schemeClr val="bg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375860" y="3588364"/>
            <a:ext cx="806655" cy="246221"/>
          </a:xfrm>
          <a:prstGeom prst="rect">
            <a:avLst/>
          </a:prstGeom>
          <a:noFill/>
        </p:spPr>
        <p:txBody>
          <a:bodyPr wrap="square" rtlCol="0">
            <a:spAutoFit/>
          </a:bodyPr>
          <a:lstStyle/>
          <a:p>
            <a:pPr algn="ctr"/>
            <a:r>
              <a:rPr lang="en-US" sz="1000" b="1" dirty="0">
                <a:solidFill>
                  <a:schemeClr val="bg1"/>
                </a:solidFill>
                <a:latin typeface="Arial" panose="020B0604020202020204" pitchFamily="34" charset="0"/>
                <a:cs typeface="Arial" panose="020B0604020202020204" pitchFamily="34" charset="0"/>
              </a:rPr>
              <a:t>Intercept</a:t>
            </a:r>
          </a:p>
        </p:txBody>
      </p:sp>
      <p:sp>
        <p:nvSpPr>
          <p:cNvPr id="45" name="Left Brace 44"/>
          <p:cNvSpPr/>
          <p:nvPr/>
        </p:nvSpPr>
        <p:spPr>
          <a:xfrm>
            <a:off x="1093410" y="3658219"/>
            <a:ext cx="120650" cy="245187"/>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p:cNvSpPr txBox="1"/>
          <p:nvPr/>
        </p:nvSpPr>
        <p:spPr>
          <a:xfrm>
            <a:off x="835509" y="4783591"/>
            <a:ext cx="2943543"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y = Slope*x + intercept</a:t>
            </a:r>
          </a:p>
          <a:p>
            <a:pPr algn="ctr"/>
            <a:r>
              <a:rPr lang="en-US" sz="2000" b="1" dirty="0">
                <a:solidFill>
                  <a:schemeClr val="bg1"/>
                </a:solidFill>
                <a:latin typeface="Arial" panose="020B0604020202020204" pitchFamily="34" charset="0"/>
                <a:cs typeface="Arial" panose="020B0604020202020204" pitchFamily="34" charset="0"/>
              </a:rPr>
              <a:t>y = mx + c</a:t>
            </a:r>
          </a:p>
        </p:txBody>
      </p:sp>
      <p:sp>
        <p:nvSpPr>
          <p:cNvPr id="47" name="TextBox 46"/>
          <p:cNvSpPr txBox="1"/>
          <p:nvPr/>
        </p:nvSpPr>
        <p:spPr>
          <a:xfrm>
            <a:off x="1286871" y="3976761"/>
            <a:ext cx="2240424" cy="307777"/>
          </a:xfrm>
          <a:prstGeom prst="rect">
            <a:avLst/>
          </a:prstGeom>
          <a:noFill/>
        </p:spPr>
        <p:txBody>
          <a:bodyPr wrap="square" rtlCol="0">
            <a:spAutoFit/>
          </a:bodyPr>
          <a:lstStyle/>
          <a:p>
            <a:pPr algn="ctr"/>
            <a:r>
              <a:rPr lang="en-US" sz="1400" b="1" dirty="0">
                <a:solidFill>
                  <a:srgbClr val="FFC000"/>
                </a:solidFill>
                <a:latin typeface="Arial" panose="020B0604020202020204" pitchFamily="34" charset="0"/>
                <a:cs typeface="Arial" panose="020B0604020202020204" pitchFamily="34" charset="0"/>
              </a:rPr>
              <a:t>x (e.g. soil N content)</a:t>
            </a:r>
          </a:p>
        </p:txBody>
      </p:sp>
      <p:sp>
        <p:nvSpPr>
          <p:cNvPr id="48" name="TextBox 47"/>
          <p:cNvSpPr txBox="1"/>
          <p:nvPr/>
        </p:nvSpPr>
        <p:spPr>
          <a:xfrm>
            <a:off x="301248" y="2182761"/>
            <a:ext cx="1068523" cy="954107"/>
          </a:xfrm>
          <a:prstGeom prst="rect">
            <a:avLst/>
          </a:prstGeom>
          <a:noFill/>
        </p:spPr>
        <p:txBody>
          <a:bodyPr wrap="square" rtlCol="0">
            <a:spAutoFit/>
          </a:bodyPr>
          <a:lstStyle/>
          <a:p>
            <a:pPr algn="ctr"/>
            <a:r>
              <a:rPr lang="en-US" sz="1400" b="1" dirty="0">
                <a:solidFill>
                  <a:srgbClr val="FFC000"/>
                </a:solidFill>
                <a:latin typeface="Arial" panose="020B0604020202020204" pitchFamily="34" charset="0"/>
                <a:cs typeface="Arial" panose="020B0604020202020204" pitchFamily="34" charset="0"/>
              </a:rPr>
              <a:t>y</a:t>
            </a:r>
          </a:p>
          <a:p>
            <a:pPr algn="ctr"/>
            <a:r>
              <a:rPr lang="en-US" sz="1400" b="1" dirty="0">
                <a:solidFill>
                  <a:srgbClr val="FFC000"/>
                </a:solidFill>
                <a:latin typeface="Arial" panose="020B0604020202020204" pitchFamily="34" charset="0"/>
                <a:cs typeface="Arial" panose="020B0604020202020204" pitchFamily="34" charset="0"/>
              </a:rPr>
              <a:t>(e.g. Shoot length)</a:t>
            </a:r>
          </a:p>
        </p:txBody>
      </p:sp>
      <p:sp>
        <p:nvSpPr>
          <p:cNvPr id="49" name="TextBox 48"/>
          <p:cNvSpPr txBox="1"/>
          <p:nvPr/>
        </p:nvSpPr>
        <p:spPr>
          <a:xfrm>
            <a:off x="4532446" y="1324018"/>
            <a:ext cx="650158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What happens when there are three variables?</a:t>
            </a:r>
          </a:p>
        </p:txBody>
      </p:sp>
      <p:sp>
        <p:nvSpPr>
          <p:cNvPr id="50" name="TextBox 49"/>
          <p:cNvSpPr txBox="1"/>
          <p:nvPr/>
        </p:nvSpPr>
        <p:spPr>
          <a:xfrm>
            <a:off x="122678" y="5740103"/>
            <a:ext cx="42524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y = m</a:t>
            </a:r>
            <a:r>
              <a:rPr lang="en-US" sz="2000" b="1" baseline="-25000" dirty="0">
                <a:solidFill>
                  <a:schemeClr val="bg1"/>
                </a:solidFill>
                <a:latin typeface="Arial" panose="020B0604020202020204" pitchFamily="34" charset="0"/>
                <a:cs typeface="Arial" panose="020B0604020202020204" pitchFamily="34" charset="0"/>
              </a:rPr>
              <a:t>1</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1</a:t>
            </a:r>
            <a:r>
              <a:rPr lang="en-US" sz="2000" b="1" dirty="0">
                <a:solidFill>
                  <a:schemeClr val="bg1"/>
                </a:solidFill>
                <a:latin typeface="Arial" panose="020B0604020202020204" pitchFamily="34" charset="0"/>
                <a:cs typeface="Arial" panose="020B0604020202020204" pitchFamily="34" charset="0"/>
              </a:rPr>
              <a:t> + m</a:t>
            </a:r>
            <a:r>
              <a:rPr lang="en-US" sz="2000" b="1" baseline="-25000" dirty="0">
                <a:solidFill>
                  <a:schemeClr val="bg1"/>
                </a:solidFill>
                <a:latin typeface="Arial" panose="020B0604020202020204" pitchFamily="34" charset="0"/>
                <a:cs typeface="Arial" panose="020B0604020202020204" pitchFamily="34" charset="0"/>
              </a:rPr>
              <a:t>2</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2</a:t>
            </a:r>
            <a:r>
              <a:rPr lang="en-US" sz="2000" b="1" dirty="0">
                <a:solidFill>
                  <a:schemeClr val="bg1"/>
                </a:solidFill>
                <a:latin typeface="Arial" panose="020B0604020202020204" pitchFamily="34" charset="0"/>
                <a:cs typeface="Arial" panose="020B0604020202020204" pitchFamily="34" charset="0"/>
              </a:rPr>
              <a:t> + c</a:t>
            </a:r>
          </a:p>
        </p:txBody>
      </p:sp>
      <p:pic>
        <p:nvPicPr>
          <p:cNvPr id="53" name="Picture 52"/>
          <p:cNvPicPr>
            <a:picLocks noChangeAspect="1"/>
          </p:cNvPicPr>
          <p:nvPr/>
        </p:nvPicPr>
        <p:blipFill>
          <a:blip r:embed="rId3"/>
          <a:stretch>
            <a:fillRect/>
          </a:stretch>
        </p:blipFill>
        <p:spPr>
          <a:xfrm>
            <a:off x="6040847" y="1993974"/>
            <a:ext cx="3142482" cy="764388"/>
          </a:xfrm>
          <a:prstGeom prst="rect">
            <a:avLst/>
          </a:prstGeom>
        </p:spPr>
      </p:pic>
      <p:sp>
        <p:nvSpPr>
          <p:cNvPr id="54" name="TextBox 53"/>
          <p:cNvSpPr txBox="1"/>
          <p:nvPr/>
        </p:nvSpPr>
        <p:spPr>
          <a:xfrm>
            <a:off x="5370299" y="4078110"/>
            <a:ext cx="4522839" cy="2062103"/>
          </a:xfrm>
          <a:prstGeom prst="rect">
            <a:avLst/>
          </a:prstGeom>
          <a:noFill/>
          <a:ln>
            <a:solidFill>
              <a:schemeClr val="bg1"/>
            </a:solidFill>
          </a:ln>
        </p:spPr>
        <p:txBody>
          <a:bodyPr wrap="square" rtlCol="0">
            <a:spAutoFit/>
          </a:bodyPr>
          <a:lstStyle/>
          <a:p>
            <a:r>
              <a:rPr lang="en-US" sz="1600" b="1" dirty="0" err="1">
                <a:solidFill>
                  <a:schemeClr val="bg1"/>
                </a:solidFill>
                <a:latin typeface="Courier New" panose="02070309020205020404" pitchFamily="49" charset="0"/>
                <a:cs typeface="Courier New" panose="02070309020205020404" pitchFamily="49" charset="0"/>
              </a:rPr>
              <a:t>rss</a:t>
            </a:r>
            <a:r>
              <a:rPr lang="en-US" sz="1600" b="1" dirty="0">
                <a:solidFill>
                  <a:schemeClr val="bg1"/>
                </a:solidFill>
                <a:latin typeface="Courier New" panose="02070309020205020404" pitchFamily="49" charset="0"/>
                <a:cs typeface="Courier New" panose="02070309020205020404" pitchFamily="49" charset="0"/>
              </a:rPr>
              <a:t> = 0</a:t>
            </a:r>
          </a:p>
          <a:p>
            <a:r>
              <a:rPr lang="en-US" sz="1600" b="1" dirty="0">
                <a:solidFill>
                  <a:schemeClr val="bg1"/>
                </a:solidFill>
                <a:latin typeface="Courier New" panose="02070309020205020404" pitchFamily="49" charset="0"/>
                <a:cs typeface="Courier New" panose="02070309020205020404" pitchFamily="49" charset="0"/>
              </a:rPr>
              <a:t>for x in </a:t>
            </a:r>
            <a:r>
              <a:rPr lang="en-US" sz="1600" b="1" dirty="0" err="1">
                <a:solidFill>
                  <a:schemeClr val="bg1"/>
                </a:solidFill>
                <a:latin typeface="Courier New" panose="02070309020205020404" pitchFamily="49" charset="0"/>
                <a:cs typeface="Courier New" panose="02070309020205020404" pitchFamily="49" charset="0"/>
              </a:rPr>
              <a:t>xlist</a:t>
            </a:r>
            <a:r>
              <a:rPr lang="en-US" sz="1600" b="1" dirty="0">
                <a:solidFill>
                  <a:schemeClr val="bg1"/>
                </a:solidFill>
                <a:latin typeface="Courier New" panose="02070309020205020404" pitchFamily="49" charset="0"/>
                <a:cs typeface="Courier New" panose="02070309020205020404" pitchFamily="49" charset="0"/>
              </a:rPr>
              <a:t>:</a:t>
            </a:r>
          </a:p>
          <a:p>
            <a:r>
              <a:rPr lang="en-US" sz="1600" b="1" dirty="0">
                <a:solidFill>
                  <a:schemeClr val="bg1"/>
                </a:solidFill>
                <a:latin typeface="Courier New" panose="02070309020205020404" pitchFamily="49" charset="0"/>
                <a:cs typeface="Courier New" panose="02070309020205020404" pitchFamily="49" charset="0"/>
              </a:rPr>
              <a:t>	</a:t>
            </a:r>
            <a:r>
              <a:rPr lang="en-US" sz="1600" b="1" dirty="0" err="1">
                <a:solidFill>
                  <a:schemeClr val="bg1"/>
                </a:solidFill>
                <a:latin typeface="Courier New" panose="02070309020205020404" pitchFamily="49" charset="0"/>
                <a:cs typeface="Courier New" panose="02070309020205020404" pitchFamily="49" charset="0"/>
              </a:rPr>
              <a:t>y_actual</a:t>
            </a:r>
            <a:r>
              <a:rPr lang="en-US" sz="1600" b="1" dirty="0">
                <a:solidFill>
                  <a:schemeClr val="bg1"/>
                </a:solidFill>
                <a:latin typeface="Courier New" panose="02070309020205020404" pitchFamily="49" charset="0"/>
                <a:cs typeface="Courier New" panose="02070309020205020404" pitchFamily="49" charset="0"/>
              </a:rPr>
              <a:t> = dict1[x]</a:t>
            </a:r>
          </a:p>
          <a:p>
            <a:r>
              <a:rPr lang="en-US" sz="1600" b="1" dirty="0">
                <a:solidFill>
                  <a:schemeClr val="bg1"/>
                </a:solidFill>
                <a:latin typeface="Courier New" panose="02070309020205020404" pitchFamily="49" charset="0"/>
                <a:cs typeface="Courier New" panose="02070309020205020404" pitchFamily="49" charset="0"/>
              </a:rPr>
              <a:t>	</a:t>
            </a:r>
            <a:r>
              <a:rPr lang="en-US" sz="1600" b="1" dirty="0" err="1">
                <a:solidFill>
                  <a:schemeClr val="bg1"/>
                </a:solidFill>
                <a:latin typeface="Courier New" panose="02070309020205020404" pitchFamily="49" charset="0"/>
                <a:cs typeface="Courier New" panose="02070309020205020404" pitchFamily="49" charset="0"/>
              </a:rPr>
              <a:t>y_pred</a:t>
            </a:r>
            <a:r>
              <a:rPr lang="en-US" sz="1600" b="1" dirty="0">
                <a:solidFill>
                  <a:schemeClr val="bg1"/>
                </a:solidFill>
                <a:latin typeface="Courier New" panose="02070309020205020404" pitchFamily="49" charset="0"/>
                <a:cs typeface="Courier New" panose="02070309020205020404" pitchFamily="49" charset="0"/>
              </a:rPr>
              <a:t> = f[x]</a:t>
            </a:r>
          </a:p>
          <a:p>
            <a:r>
              <a:rPr lang="en-US" sz="1600" b="1" dirty="0">
                <a:solidFill>
                  <a:schemeClr val="bg1"/>
                </a:solidFill>
                <a:latin typeface="Courier New" panose="02070309020205020404" pitchFamily="49" charset="0"/>
                <a:cs typeface="Courier New" panose="02070309020205020404" pitchFamily="49" charset="0"/>
              </a:rPr>
              <a:t>	error = (</a:t>
            </a:r>
            <a:r>
              <a:rPr lang="en-US" sz="1600" b="1" dirty="0" err="1">
                <a:solidFill>
                  <a:schemeClr val="bg1"/>
                </a:solidFill>
                <a:latin typeface="Courier New" panose="02070309020205020404" pitchFamily="49" charset="0"/>
                <a:cs typeface="Courier New" panose="02070309020205020404" pitchFamily="49" charset="0"/>
              </a:rPr>
              <a:t>y_actual</a:t>
            </a:r>
            <a:r>
              <a:rPr lang="en-US" sz="1600" b="1" dirty="0">
                <a:solidFill>
                  <a:schemeClr val="bg1"/>
                </a:solidFill>
                <a:latin typeface="Courier New" panose="02070309020205020404" pitchFamily="49" charset="0"/>
                <a:cs typeface="Courier New" panose="02070309020205020404" pitchFamily="49" charset="0"/>
              </a:rPr>
              <a:t> – </a:t>
            </a:r>
            <a:r>
              <a:rPr lang="en-US" sz="1600" b="1" dirty="0" err="1">
                <a:solidFill>
                  <a:schemeClr val="bg1"/>
                </a:solidFill>
                <a:latin typeface="Courier New" panose="02070309020205020404" pitchFamily="49" charset="0"/>
                <a:cs typeface="Courier New" panose="02070309020205020404" pitchFamily="49" charset="0"/>
              </a:rPr>
              <a:t>y_pred</a:t>
            </a:r>
            <a:r>
              <a:rPr lang="en-US" sz="1600" b="1" dirty="0">
                <a:solidFill>
                  <a:schemeClr val="bg1"/>
                </a:solidFill>
                <a:latin typeface="Courier New" panose="02070309020205020404" pitchFamily="49" charset="0"/>
                <a:cs typeface="Courier New" panose="02070309020205020404" pitchFamily="49" charset="0"/>
              </a:rPr>
              <a:t>)</a:t>
            </a:r>
          </a:p>
          <a:p>
            <a:r>
              <a:rPr lang="en-US" sz="1600" b="1" dirty="0">
                <a:solidFill>
                  <a:schemeClr val="bg1"/>
                </a:solidFill>
                <a:latin typeface="Courier New" panose="02070309020205020404" pitchFamily="49" charset="0"/>
                <a:cs typeface="Courier New" panose="02070309020205020404" pitchFamily="49" charset="0"/>
              </a:rPr>
              <a:t>	</a:t>
            </a:r>
            <a:r>
              <a:rPr lang="en-US" sz="1600" b="1" dirty="0" err="1">
                <a:solidFill>
                  <a:schemeClr val="bg1"/>
                </a:solidFill>
                <a:latin typeface="Courier New" panose="02070309020205020404" pitchFamily="49" charset="0"/>
                <a:cs typeface="Courier New" panose="02070309020205020404" pitchFamily="49" charset="0"/>
              </a:rPr>
              <a:t>rss</a:t>
            </a:r>
            <a:r>
              <a:rPr lang="en-US" sz="1600" b="1" dirty="0">
                <a:solidFill>
                  <a:schemeClr val="bg1"/>
                </a:solidFill>
                <a:latin typeface="Courier New" panose="02070309020205020404" pitchFamily="49" charset="0"/>
                <a:cs typeface="Courier New" panose="02070309020205020404" pitchFamily="49" charset="0"/>
              </a:rPr>
              <a:t> += (error*error)</a:t>
            </a:r>
          </a:p>
          <a:p>
            <a:endParaRPr lang="en-US" sz="1600" b="1" dirty="0">
              <a:solidFill>
                <a:schemeClr val="bg1"/>
              </a:solidFill>
              <a:latin typeface="Courier New" panose="02070309020205020404" pitchFamily="49" charset="0"/>
              <a:cs typeface="Courier New" panose="02070309020205020404" pitchFamily="49" charset="0"/>
            </a:endParaRPr>
          </a:p>
          <a:p>
            <a:r>
              <a:rPr lang="en-US" sz="1600" b="1" dirty="0">
                <a:solidFill>
                  <a:schemeClr val="bg1"/>
                </a:solidFill>
                <a:latin typeface="Courier New" panose="02070309020205020404" pitchFamily="49" charset="0"/>
                <a:cs typeface="Courier New" panose="02070309020205020404" pitchFamily="49" charset="0"/>
              </a:rPr>
              <a:t>L2loss = </a:t>
            </a:r>
            <a:r>
              <a:rPr lang="en-US" sz="1600" b="1" dirty="0" err="1">
                <a:solidFill>
                  <a:schemeClr val="bg1"/>
                </a:solidFill>
                <a:latin typeface="Courier New" panose="02070309020205020404" pitchFamily="49" charset="0"/>
                <a:cs typeface="Courier New" panose="02070309020205020404" pitchFamily="49" charset="0"/>
              </a:rPr>
              <a:t>rss</a:t>
            </a:r>
            <a:r>
              <a:rPr lang="en-US" sz="1600" b="1" dirty="0">
                <a:solidFill>
                  <a:schemeClr val="bg1"/>
                </a:solidFill>
                <a:latin typeface="Courier New" panose="02070309020205020404" pitchFamily="49" charset="0"/>
                <a:cs typeface="Courier New" panose="02070309020205020404" pitchFamily="49" charset="0"/>
              </a:rPr>
              <a:t>/</a:t>
            </a:r>
            <a:r>
              <a:rPr lang="en-US" sz="1600" b="1" dirty="0" err="1">
                <a:solidFill>
                  <a:schemeClr val="bg1"/>
                </a:solidFill>
                <a:latin typeface="Courier New" panose="02070309020205020404" pitchFamily="49" charset="0"/>
                <a:cs typeface="Courier New" panose="02070309020205020404" pitchFamily="49" charset="0"/>
              </a:rPr>
              <a:t>len</a:t>
            </a:r>
            <a:r>
              <a:rPr lang="en-US" sz="1600" b="1" dirty="0">
                <a:solidFill>
                  <a:schemeClr val="bg1"/>
                </a:solidFill>
                <a:latin typeface="Courier New" panose="02070309020205020404" pitchFamily="49" charset="0"/>
                <a:cs typeface="Courier New" panose="02070309020205020404" pitchFamily="49" charset="0"/>
              </a:rPr>
              <a:t>(x)</a:t>
            </a:r>
          </a:p>
        </p:txBody>
      </p:sp>
      <p:sp>
        <p:nvSpPr>
          <p:cNvPr id="32" name="TextBox 31">
            <a:extLst>
              <a:ext uri="{FF2B5EF4-FFF2-40B4-BE49-F238E27FC236}">
                <a16:creationId xmlns:a16="http://schemas.microsoft.com/office/drawing/2014/main" id="{80663DC9-9BDE-A745-A330-C21911B60054}"/>
              </a:ext>
            </a:extLst>
          </p:cNvPr>
          <p:cNvSpPr txBox="1"/>
          <p:nvPr/>
        </p:nvSpPr>
        <p:spPr>
          <a:xfrm>
            <a:off x="4465507" y="3592086"/>
            <a:ext cx="650158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The ”sigma” is nothing but a </a:t>
            </a:r>
            <a:r>
              <a:rPr lang="en-US" sz="2000" b="1" i="1" dirty="0">
                <a:solidFill>
                  <a:schemeClr val="bg1"/>
                </a:solidFill>
                <a:latin typeface="Arial" panose="020B0604020202020204" pitchFamily="34" charset="0"/>
                <a:cs typeface="Arial" panose="020B0604020202020204" pitchFamily="34" charset="0"/>
              </a:rPr>
              <a:t>for</a:t>
            </a:r>
            <a:r>
              <a:rPr lang="en-US" sz="2000" b="1" dirty="0">
                <a:solidFill>
                  <a:schemeClr val="bg1"/>
                </a:solidFill>
                <a:latin typeface="Arial" panose="020B0604020202020204" pitchFamily="34" charset="0"/>
                <a:cs typeface="Arial" panose="020B0604020202020204" pitchFamily="34" charset="0"/>
              </a:rPr>
              <a:t> loop</a:t>
            </a:r>
          </a:p>
        </p:txBody>
      </p:sp>
    </p:spTree>
    <p:extLst>
      <p:ext uri="{BB962C8B-B14F-4D97-AF65-F5344CB8AC3E}">
        <p14:creationId xmlns:p14="http://schemas.microsoft.com/office/powerpoint/2010/main" val="26717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P spid="43" grpId="0" animBg="1"/>
      <p:bldP spid="44" grpId="0"/>
      <p:bldP spid="45" grpId="0" animBg="1"/>
      <p:bldP spid="46" grpId="0"/>
      <p:bldP spid="49" grpId="0"/>
      <p:bldP spid="50" grpId="0"/>
      <p:bldP spid="54"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A4875-7F14-224B-A65C-7E292E1A64B7}"/>
              </a:ext>
            </a:extLst>
          </p:cNvPr>
          <p:cNvSpPr>
            <a:spLocks noGrp="1"/>
          </p:cNvSpPr>
          <p:nvPr>
            <p:ph type="title"/>
          </p:nvPr>
        </p:nvSpPr>
        <p:spPr/>
        <p:txBody>
          <a:bodyPr>
            <a:normAutofit fontScale="90000"/>
          </a:bodyPr>
          <a:lstStyle/>
          <a:p>
            <a:r>
              <a:rPr lang="en-US" dirty="0"/>
              <a:t>Logistic Regression – II</a:t>
            </a:r>
            <a:br>
              <a:rPr lang="en-US" dirty="0"/>
            </a:br>
            <a:r>
              <a:rPr lang="en-US" dirty="0"/>
              <a:t>What is logistic regression?</a:t>
            </a:r>
          </a:p>
        </p:txBody>
      </p:sp>
      <p:sp>
        <p:nvSpPr>
          <p:cNvPr id="8" name="TextBox 7">
            <a:extLst>
              <a:ext uri="{FF2B5EF4-FFF2-40B4-BE49-F238E27FC236}">
                <a16:creationId xmlns:a16="http://schemas.microsoft.com/office/drawing/2014/main" id="{55EE4E3D-7885-9845-8A9A-4EA12E8112CA}"/>
              </a:ext>
            </a:extLst>
          </p:cNvPr>
          <p:cNvSpPr txBox="1"/>
          <p:nvPr/>
        </p:nvSpPr>
        <p:spPr>
          <a:xfrm>
            <a:off x="5447763" y="1252092"/>
            <a:ext cx="6323527" cy="4493538"/>
          </a:xfrm>
          <a:prstGeom prst="rect">
            <a:avLst/>
          </a:prstGeom>
          <a:noFill/>
        </p:spPr>
        <p:txBody>
          <a:bodyPr wrap="square" rtlCol="0">
            <a:spAutoFit/>
          </a:bodyPr>
          <a:lstStyle/>
          <a:p>
            <a:pPr marL="342900" indent="-34290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Unlike linear regression, logistic regression is used when the dependent variable is binary (yes or no)</a:t>
            </a:r>
          </a:p>
          <a:p>
            <a:pPr marL="342900" indent="-342900">
              <a:buFont typeface="Arial" panose="020B0604020202020204" pitchFamily="34" charset="0"/>
              <a:buChar char="•"/>
            </a:pPr>
            <a:endParaRPr lang="en-US" sz="22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Logistic regression can take both categorical and continuous data, hence, finds use in many ML applications</a:t>
            </a:r>
          </a:p>
          <a:p>
            <a:pPr marL="342900" indent="-342900">
              <a:buFont typeface="Arial" panose="020B0604020202020204" pitchFamily="34" charset="0"/>
              <a:buChar char="•"/>
            </a:pPr>
            <a:endParaRPr lang="en-US" sz="22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200" b="1" dirty="0">
                <a:solidFill>
                  <a:srgbClr val="FFC000"/>
                </a:solidFill>
                <a:latin typeface="Arial" panose="020B0604020202020204" pitchFamily="34" charset="0"/>
                <a:cs typeface="Arial" panose="020B0604020202020204" pitchFamily="34" charset="0"/>
              </a:rPr>
              <a:t>Example:</a:t>
            </a:r>
          </a:p>
          <a:p>
            <a:pPr marL="800100" lvl="1" indent="-342900">
              <a:buFont typeface="Arial" panose="020B0604020202020204" pitchFamily="34" charset="0"/>
              <a:buChar char="•"/>
            </a:pPr>
            <a:r>
              <a:rPr lang="en-US" sz="2200" b="1" dirty="0">
                <a:solidFill>
                  <a:schemeClr val="bg1"/>
                </a:solidFill>
                <a:latin typeface="Arial" panose="020B0604020202020204" pitchFamily="34" charset="0"/>
                <a:cs typeface="Arial" panose="020B0604020202020204" pitchFamily="34" charset="0"/>
              </a:rPr>
              <a:t>What is the probability that the plant is experiencing Phosphate deficiency given conc. of X</a:t>
            </a:r>
            <a:r>
              <a:rPr lang="en-US" sz="2200" b="1" baseline="-25000" dirty="0">
                <a:solidFill>
                  <a:schemeClr val="bg1"/>
                </a:solidFill>
                <a:latin typeface="Arial" panose="020B0604020202020204" pitchFamily="34" charset="0"/>
                <a:cs typeface="Arial" panose="020B0604020202020204" pitchFamily="34" charset="0"/>
              </a:rPr>
              <a:t>1</a:t>
            </a:r>
            <a:r>
              <a:rPr lang="en-US" sz="2200" b="1" dirty="0">
                <a:solidFill>
                  <a:schemeClr val="bg1"/>
                </a:solidFill>
                <a:latin typeface="Arial" panose="020B0604020202020204" pitchFamily="34" charset="0"/>
                <a:cs typeface="Arial" panose="020B0604020202020204" pitchFamily="34" charset="0"/>
              </a:rPr>
              <a:t>, X</a:t>
            </a:r>
            <a:r>
              <a:rPr lang="en-US" sz="2200" b="1" baseline="-25000" dirty="0">
                <a:solidFill>
                  <a:schemeClr val="bg1"/>
                </a:solidFill>
                <a:latin typeface="Arial" panose="020B0604020202020204" pitchFamily="34" charset="0"/>
                <a:cs typeface="Arial" panose="020B0604020202020204" pitchFamily="34" charset="0"/>
              </a:rPr>
              <a:t>2</a:t>
            </a:r>
            <a:r>
              <a:rPr lang="en-US" sz="2200" b="1" dirty="0">
                <a:solidFill>
                  <a:schemeClr val="bg1"/>
                </a:solidFill>
                <a:latin typeface="Arial" panose="020B0604020202020204" pitchFamily="34" charset="0"/>
                <a:cs typeface="Arial" panose="020B0604020202020204" pitchFamily="34" charset="0"/>
              </a:rPr>
              <a:t>, X</a:t>
            </a:r>
            <a:r>
              <a:rPr lang="en-US" sz="2200" b="1" baseline="-25000" dirty="0">
                <a:solidFill>
                  <a:schemeClr val="bg1"/>
                </a:solidFill>
                <a:latin typeface="Arial" panose="020B0604020202020204" pitchFamily="34" charset="0"/>
                <a:cs typeface="Arial" panose="020B0604020202020204" pitchFamily="34" charset="0"/>
              </a:rPr>
              <a:t>3</a:t>
            </a:r>
            <a:r>
              <a:rPr lang="en-US" sz="2200" b="1" dirty="0">
                <a:solidFill>
                  <a:schemeClr val="bg1"/>
                </a:solidFill>
                <a:latin typeface="Arial" panose="020B0604020202020204" pitchFamily="34" charset="0"/>
                <a:cs typeface="Arial" panose="020B0604020202020204" pitchFamily="34" charset="0"/>
              </a:rPr>
              <a:t>, X</a:t>
            </a:r>
            <a:r>
              <a:rPr lang="en-US" sz="2200" b="1" baseline="-25000" dirty="0">
                <a:solidFill>
                  <a:schemeClr val="bg1"/>
                </a:solidFill>
                <a:latin typeface="Arial" panose="020B0604020202020204" pitchFamily="34" charset="0"/>
                <a:cs typeface="Arial" panose="020B0604020202020204" pitchFamily="34" charset="0"/>
              </a:rPr>
              <a:t>4</a:t>
            </a:r>
            <a:r>
              <a:rPr lang="en-US" sz="2200" b="1" dirty="0">
                <a:solidFill>
                  <a:schemeClr val="bg1"/>
                </a:solidFill>
                <a:latin typeface="Arial" panose="020B0604020202020204" pitchFamily="34" charset="0"/>
                <a:cs typeface="Arial" panose="020B0604020202020204" pitchFamily="34" charset="0"/>
              </a:rPr>
              <a:t>… metabolites</a:t>
            </a:r>
          </a:p>
        </p:txBody>
      </p:sp>
      <p:pic>
        <p:nvPicPr>
          <p:cNvPr id="2054" name="Picture 6" descr="Logistic Function">
            <a:extLst>
              <a:ext uri="{FF2B5EF4-FFF2-40B4-BE49-F238E27FC236}">
                <a16:creationId xmlns:a16="http://schemas.microsoft.com/office/drawing/2014/main" id="{2CA1D9E0-376C-414D-B470-7066436CE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78" y="1292433"/>
            <a:ext cx="4927744" cy="304698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896C20-442E-CF4E-BBC0-0A89E5FE32F8}"/>
              </a:ext>
            </a:extLst>
          </p:cNvPr>
          <p:cNvSpPr txBox="1"/>
          <p:nvPr/>
        </p:nvSpPr>
        <p:spPr>
          <a:xfrm>
            <a:off x="670965" y="4442786"/>
            <a:ext cx="4187969" cy="163121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Logistic function</a:t>
            </a:r>
          </a:p>
          <a:p>
            <a:pPr algn="ctr"/>
            <a:endParaRPr lang="en-US" sz="2000" b="1" dirty="0">
              <a:solidFill>
                <a:schemeClr val="bg1"/>
              </a:solidFill>
              <a:latin typeface="Arial" panose="020B0604020202020204" pitchFamily="34" charset="0"/>
              <a:cs typeface="Arial" panose="020B0604020202020204" pitchFamily="34" charset="0"/>
            </a:endParaRPr>
          </a:p>
          <a:p>
            <a:pPr algn="ctr"/>
            <a:r>
              <a:rPr lang="en-US" sz="2000" b="1" dirty="0">
                <a:solidFill>
                  <a:schemeClr val="bg1"/>
                </a:solidFill>
                <a:latin typeface="Arial" panose="020B0604020202020204" pitchFamily="34" charset="0"/>
                <a:cs typeface="Arial" panose="020B0604020202020204" pitchFamily="34" charset="0"/>
              </a:rPr>
              <a:t>Thought to be named so, to show distinction from logarithmic function</a:t>
            </a:r>
          </a:p>
        </p:txBody>
      </p:sp>
      <p:sp>
        <p:nvSpPr>
          <p:cNvPr id="6" name="TextBox 5">
            <a:extLst>
              <a:ext uri="{FF2B5EF4-FFF2-40B4-BE49-F238E27FC236}">
                <a16:creationId xmlns:a16="http://schemas.microsoft.com/office/drawing/2014/main" id="{E45FA902-6BAB-CF45-9884-D1EF33B184C6}"/>
              </a:ext>
            </a:extLst>
          </p:cNvPr>
          <p:cNvSpPr txBox="1"/>
          <p:nvPr/>
        </p:nvSpPr>
        <p:spPr>
          <a:xfrm rot="16200000">
            <a:off x="-532838" y="2615872"/>
            <a:ext cx="2341966"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Probability</a:t>
            </a:r>
          </a:p>
        </p:txBody>
      </p:sp>
      <p:sp>
        <p:nvSpPr>
          <p:cNvPr id="7" name="TextBox 6">
            <a:extLst>
              <a:ext uri="{FF2B5EF4-FFF2-40B4-BE49-F238E27FC236}">
                <a16:creationId xmlns:a16="http://schemas.microsoft.com/office/drawing/2014/main" id="{3A352112-C564-AE41-B3DD-8DDAEAC2F442}"/>
              </a:ext>
            </a:extLst>
          </p:cNvPr>
          <p:cNvSpPr txBox="1"/>
          <p:nvPr/>
        </p:nvSpPr>
        <p:spPr>
          <a:xfrm>
            <a:off x="1427029" y="3878344"/>
            <a:ext cx="2341966"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Feature value</a:t>
            </a:r>
          </a:p>
        </p:txBody>
      </p:sp>
      <p:cxnSp>
        <p:nvCxnSpPr>
          <p:cNvPr id="4" name="Straight Connector 3"/>
          <p:cNvCxnSpPr/>
          <p:nvPr/>
        </p:nvCxnSpPr>
        <p:spPr>
          <a:xfrm>
            <a:off x="1302026" y="2812774"/>
            <a:ext cx="2971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52112-C564-AE41-B3DD-8DDAEAC2F442}"/>
              </a:ext>
            </a:extLst>
          </p:cNvPr>
          <p:cNvSpPr txBox="1"/>
          <p:nvPr/>
        </p:nvSpPr>
        <p:spPr>
          <a:xfrm>
            <a:off x="3428108" y="2412664"/>
            <a:ext cx="845718"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Yes</a:t>
            </a:r>
          </a:p>
        </p:txBody>
      </p:sp>
      <p:sp>
        <p:nvSpPr>
          <p:cNvPr id="12" name="TextBox 11">
            <a:extLst>
              <a:ext uri="{FF2B5EF4-FFF2-40B4-BE49-F238E27FC236}">
                <a16:creationId xmlns:a16="http://schemas.microsoft.com/office/drawing/2014/main" id="{3A352112-C564-AE41-B3DD-8DDAEAC2F442}"/>
              </a:ext>
            </a:extLst>
          </p:cNvPr>
          <p:cNvSpPr txBox="1"/>
          <p:nvPr/>
        </p:nvSpPr>
        <p:spPr>
          <a:xfrm>
            <a:off x="1205056" y="2765119"/>
            <a:ext cx="845718"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No</a:t>
            </a:r>
          </a:p>
        </p:txBody>
      </p:sp>
    </p:spTree>
    <p:extLst>
      <p:ext uri="{BB962C8B-B14F-4D97-AF65-F5344CB8AC3E}">
        <p14:creationId xmlns:p14="http://schemas.microsoft.com/office/powerpoint/2010/main" val="338515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8519-4FA4-CD4F-B231-17B783FCD79C}"/>
              </a:ext>
            </a:extLst>
          </p:cNvPr>
          <p:cNvSpPr>
            <a:spLocks noGrp="1"/>
          </p:cNvSpPr>
          <p:nvPr>
            <p:ph type="title"/>
          </p:nvPr>
        </p:nvSpPr>
        <p:spPr/>
        <p:txBody>
          <a:bodyPr/>
          <a:lstStyle/>
          <a:p>
            <a:r>
              <a:rPr lang="en-US" dirty="0"/>
              <a:t>Overview of the lectures</a:t>
            </a:r>
          </a:p>
        </p:txBody>
      </p:sp>
      <p:graphicFrame>
        <p:nvGraphicFramePr>
          <p:cNvPr id="4" name="Table 4">
            <a:extLst>
              <a:ext uri="{FF2B5EF4-FFF2-40B4-BE49-F238E27FC236}">
                <a16:creationId xmlns:a16="http://schemas.microsoft.com/office/drawing/2014/main" id="{50C7164E-98FA-944B-A38F-828785CE9A24}"/>
              </a:ext>
            </a:extLst>
          </p:cNvPr>
          <p:cNvGraphicFramePr>
            <a:graphicFrameLocks noGrp="1"/>
          </p:cNvGraphicFramePr>
          <p:nvPr>
            <p:extLst>
              <p:ext uri="{D42A27DB-BD31-4B8C-83A1-F6EECF244321}">
                <p14:modId xmlns:p14="http://schemas.microsoft.com/office/powerpoint/2010/main" val="1724958003"/>
              </p:ext>
            </p:extLst>
          </p:nvPr>
        </p:nvGraphicFramePr>
        <p:xfrm>
          <a:off x="1189318" y="1285804"/>
          <a:ext cx="9460752" cy="4655738"/>
        </p:xfrm>
        <a:graphic>
          <a:graphicData uri="http://schemas.openxmlformats.org/drawingml/2006/table">
            <a:tbl>
              <a:tblPr firstRow="1" bandRow="1">
                <a:tableStyleId>{5C22544A-7EE6-4342-B048-85BDC9FD1C3A}</a:tableStyleId>
              </a:tblPr>
              <a:tblGrid>
                <a:gridCol w="1249082">
                  <a:extLst>
                    <a:ext uri="{9D8B030D-6E8A-4147-A177-3AD203B41FA5}">
                      <a16:colId xmlns:a16="http://schemas.microsoft.com/office/drawing/2014/main" val="4193217523"/>
                    </a:ext>
                  </a:extLst>
                </a:gridCol>
                <a:gridCol w="3585883">
                  <a:extLst>
                    <a:ext uri="{9D8B030D-6E8A-4147-A177-3AD203B41FA5}">
                      <a16:colId xmlns:a16="http://schemas.microsoft.com/office/drawing/2014/main" val="4214937172"/>
                    </a:ext>
                  </a:extLst>
                </a:gridCol>
                <a:gridCol w="4625787">
                  <a:extLst>
                    <a:ext uri="{9D8B030D-6E8A-4147-A177-3AD203B41FA5}">
                      <a16:colId xmlns:a16="http://schemas.microsoft.com/office/drawing/2014/main" val="1306749512"/>
                    </a:ext>
                  </a:extLst>
                </a:gridCol>
              </a:tblGrid>
              <a:tr h="592802">
                <a:tc>
                  <a:txBody>
                    <a:bodyPr/>
                    <a:lstStyle/>
                    <a:p>
                      <a:r>
                        <a:rPr lang="en-US" sz="2400" dirty="0"/>
                        <a:t>Day</a:t>
                      </a:r>
                    </a:p>
                  </a:txBody>
                  <a:tcPr/>
                </a:tc>
                <a:tc>
                  <a:txBody>
                    <a:bodyPr/>
                    <a:lstStyle/>
                    <a:p>
                      <a:r>
                        <a:rPr lang="en-US" sz="2400" dirty="0"/>
                        <a:t>Lecture 1 </a:t>
                      </a:r>
                    </a:p>
                  </a:txBody>
                  <a:tcPr/>
                </a:tc>
                <a:tc>
                  <a:txBody>
                    <a:bodyPr/>
                    <a:lstStyle/>
                    <a:p>
                      <a:r>
                        <a:rPr lang="en-US" sz="2400" dirty="0"/>
                        <a:t>Lecture 2</a:t>
                      </a:r>
                    </a:p>
                  </a:txBody>
                  <a:tcPr/>
                </a:tc>
                <a:extLst>
                  <a:ext uri="{0D108BD9-81ED-4DB2-BD59-A6C34878D82A}">
                    <a16:rowId xmlns:a16="http://schemas.microsoft.com/office/drawing/2014/main" val="1207241717"/>
                  </a:ext>
                </a:extLst>
              </a:tr>
              <a:tr h="862536">
                <a:tc>
                  <a:txBody>
                    <a:bodyPr/>
                    <a:lstStyle/>
                    <a:p>
                      <a:r>
                        <a:rPr lang="en-US" sz="2400" dirty="0"/>
                        <a:t>1 (Wed)</a:t>
                      </a:r>
                    </a:p>
                  </a:txBody>
                  <a:tcPr/>
                </a:tc>
                <a:tc>
                  <a:txBody>
                    <a:bodyPr/>
                    <a:lstStyle/>
                    <a:p>
                      <a:r>
                        <a:rPr lang="en-US" sz="2400" dirty="0"/>
                        <a:t>Intro to ML</a:t>
                      </a:r>
                    </a:p>
                  </a:txBody>
                  <a:tcPr/>
                </a:tc>
                <a:tc>
                  <a:txBody>
                    <a:bodyPr/>
                    <a:lstStyle/>
                    <a:p>
                      <a:r>
                        <a:rPr lang="en-US" sz="2400" dirty="0"/>
                        <a:t>Examples of ML application to genomics and plant science</a:t>
                      </a:r>
                    </a:p>
                  </a:txBody>
                  <a:tcPr/>
                </a:tc>
                <a:extLst>
                  <a:ext uri="{0D108BD9-81ED-4DB2-BD59-A6C34878D82A}">
                    <a16:rowId xmlns:a16="http://schemas.microsoft.com/office/drawing/2014/main" val="3089071553"/>
                  </a:ext>
                </a:extLst>
              </a:tr>
              <a:tr h="592802">
                <a:tc>
                  <a:txBody>
                    <a:bodyPr/>
                    <a:lstStyle/>
                    <a:p>
                      <a:r>
                        <a:rPr lang="en-US" sz="2400" dirty="0"/>
                        <a:t>2 (Fri)</a:t>
                      </a:r>
                    </a:p>
                  </a:txBody>
                  <a:tcPr/>
                </a:tc>
                <a:tc>
                  <a:txBody>
                    <a:bodyPr/>
                    <a:lstStyle/>
                    <a:p>
                      <a:r>
                        <a:rPr lang="en-US" sz="2400" dirty="0"/>
                        <a:t>Intro-continuation</a:t>
                      </a:r>
                    </a:p>
                  </a:txBody>
                  <a:tcPr/>
                </a:tc>
                <a:tc>
                  <a:txBody>
                    <a:bodyPr/>
                    <a:lstStyle/>
                    <a:p>
                      <a:r>
                        <a:rPr lang="en-US" sz="2400" dirty="0"/>
                        <a:t>WEKA</a:t>
                      </a:r>
                    </a:p>
                    <a:p>
                      <a:r>
                        <a:rPr lang="en-US" sz="2400" dirty="0"/>
                        <a:t>Dataset 1: Compound</a:t>
                      </a:r>
                      <a:r>
                        <a:rPr lang="en-US" sz="2400" baseline="0" dirty="0"/>
                        <a:t> classification</a:t>
                      </a:r>
                    </a:p>
                  </a:txBody>
                  <a:tcPr/>
                </a:tc>
                <a:extLst>
                  <a:ext uri="{0D108BD9-81ED-4DB2-BD59-A6C34878D82A}">
                    <a16:rowId xmlns:a16="http://schemas.microsoft.com/office/drawing/2014/main" val="746979796"/>
                  </a:ext>
                </a:extLst>
              </a:tr>
              <a:tr h="862536">
                <a:tc>
                  <a:txBody>
                    <a:bodyPr/>
                    <a:lstStyle/>
                    <a:p>
                      <a:r>
                        <a:rPr lang="en-US" sz="2400" dirty="0"/>
                        <a:t>3 (Mon)</a:t>
                      </a:r>
                    </a:p>
                  </a:txBody>
                  <a:tcPr/>
                </a:tc>
                <a:tc gridSpan="2">
                  <a:txBody>
                    <a:bodyPr/>
                    <a:lstStyle/>
                    <a:p>
                      <a:r>
                        <a:rPr lang="en-US" sz="2400" dirty="0"/>
                        <a:t>Intro to Python packages for ML</a:t>
                      </a:r>
                    </a:p>
                    <a:p>
                      <a:r>
                        <a:rPr lang="en-US" sz="2400" dirty="0"/>
                        <a:t>(Pandas, Matplotlib, </a:t>
                      </a:r>
                      <a:r>
                        <a:rPr lang="en-US" sz="2400" dirty="0" err="1"/>
                        <a:t>Seaborn</a:t>
                      </a:r>
                      <a:r>
                        <a:rPr lang="en-US" sz="2400" dirty="0"/>
                        <a:t>, </a:t>
                      </a:r>
                      <a:r>
                        <a:rPr lang="en-US" sz="2400" dirty="0" err="1"/>
                        <a:t>NumPy</a:t>
                      </a:r>
                      <a:r>
                        <a:rPr lang="en-US" sz="2400" dirty="0"/>
                        <a:t>, </a:t>
                      </a:r>
                      <a:r>
                        <a:rPr lang="en-US" sz="2400" dirty="0" err="1"/>
                        <a:t>Scikit</a:t>
                      </a:r>
                      <a:r>
                        <a:rPr lang="en-US" sz="2400" dirty="0"/>
                        <a:t>-learn)</a:t>
                      </a:r>
                    </a:p>
                    <a:p>
                      <a:r>
                        <a:rPr lang="en-US" sz="2400" dirty="0"/>
                        <a:t>Dataset 1: Compound classification</a:t>
                      </a:r>
                    </a:p>
                  </a:txBody>
                  <a:tcPr/>
                </a:tc>
                <a:tc hMerge="1">
                  <a:txBody>
                    <a:bodyPr/>
                    <a:lstStyle/>
                    <a:p>
                      <a:endParaRPr lang="en-US" sz="2400" dirty="0"/>
                    </a:p>
                  </a:txBody>
                  <a:tcPr/>
                </a:tc>
                <a:extLst>
                  <a:ext uri="{0D108BD9-81ED-4DB2-BD59-A6C34878D82A}">
                    <a16:rowId xmlns:a16="http://schemas.microsoft.com/office/drawing/2014/main" val="560551940"/>
                  </a:ext>
                </a:extLst>
              </a:tr>
              <a:tr h="862536">
                <a:tc>
                  <a:txBody>
                    <a:bodyPr/>
                    <a:lstStyle/>
                    <a:p>
                      <a:r>
                        <a:rPr lang="en-US" sz="2400" dirty="0"/>
                        <a:t>4 (Wed)</a:t>
                      </a:r>
                    </a:p>
                  </a:txBody>
                  <a:tcPr/>
                </a:tc>
                <a:tc>
                  <a:txBody>
                    <a:bodyPr/>
                    <a:lstStyle/>
                    <a:p>
                      <a:r>
                        <a:rPr lang="en-US" sz="2400" dirty="0"/>
                        <a:t>Intro to Deep Learning</a:t>
                      </a:r>
                    </a:p>
                  </a:txBody>
                  <a:tcPr/>
                </a:tc>
                <a:tc>
                  <a:txBody>
                    <a:bodyPr/>
                    <a:lstStyle/>
                    <a:p>
                      <a:r>
                        <a:rPr lang="en-US" sz="2400" dirty="0" err="1"/>
                        <a:t>PyCaret</a:t>
                      </a:r>
                      <a:r>
                        <a:rPr lang="en-US" sz="2400" dirty="0"/>
                        <a:t> for classification</a:t>
                      </a:r>
                    </a:p>
                    <a:p>
                      <a:r>
                        <a:rPr lang="en-US" sz="2400" dirty="0"/>
                        <a:t>Dataset 2: Gene function prediction</a:t>
                      </a:r>
                    </a:p>
                    <a:p>
                      <a:r>
                        <a:rPr lang="en-US" sz="2400" dirty="0"/>
                        <a:t>Dataset 3: Nutrient</a:t>
                      </a:r>
                      <a:r>
                        <a:rPr lang="en-US" sz="2400" baseline="0" dirty="0"/>
                        <a:t> prediction</a:t>
                      </a:r>
                      <a:endParaRPr lang="en-US" sz="2400" dirty="0"/>
                    </a:p>
                  </a:txBody>
                  <a:tcPr/>
                </a:tc>
                <a:extLst>
                  <a:ext uri="{0D108BD9-81ED-4DB2-BD59-A6C34878D82A}">
                    <a16:rowId xmlns:a16="http://schemas.microsoft.com/office/drawing/2014/main" val="792471645"/>
                  </a:ext>
                </a:extLst>
              </a:tr>
            </a:tbl>
          </a:graphicData>
        </a:graphic>
      </p:graphicFrame>
    </p:spTree>
    <p:extLst>
      <p:ext uri="{BB962C8B-B14F-4D97-AF65-F5344CB8AC3E}">
        <p14:creationId xmlns:p14="http://schemas.microsoft.com/office/powerpoint/2010/main" val="805585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AEFA1-5254-504D-8557-5E2B1DE8C5B8}"/>
              </a:ext>
            </a:extLst>
          </p:cNvPr>
          <p:cNvSpPr>
            <a:spLocks noGrp="1"/>
          </p:cNvSpPr>
          <p:nvPr>
            <p:ph type="title"/>
          </p:nvPr>
        </p:nvSpPr>
        <p:spPr/>
        <p:txBody>
          <a:bodyPr/>
          <a:lstStyle/>
          <a:p>
            <a:r>
              <a:rPr lang="en-US" dirty="0"/>
              <a:t>Other regression-based approaches</a:t>
            </a:r>
          </a:p>
        </p:txBody>
      </p:sp>
      <p:sp>
        <p:nvSpPr>
          <p:cNvPr id="3" name="Content Placeholder 2">
            <a:extLst>
              <a:ext uri="{FF2B5EF4-FFF2-40B4-BE49-F238E27FC236}">
                <a16:creationId xmlns:a16="http://schemas.microsoft.com/office/drawing/2014/main" id="{3F24C984-D029-D14A-9F4C-76761E8F1E69}"/>
              </a:ext>
            </a:extLst>
          </p:cNvPr>
          <p:cNvSpPr>
            <a:spLocks noGrp="1"/>
          </p:cNvSpPr>
          <p:nvPr>
            <p:ph idx="1"/>
          </p:nvPr>
        </p:nvSpPr>
        <p:spPr>
          <a:xfrm>
            <a:off x="838200" y="1457779"/>
            <a:ext cx="10515600" cy="2182888"/>
          </a:xfrm>
        </p:spPr>
        <p:txBody>
          <a:bodyPr/>
          <a:lstStyle/>
          <a:p>
            <a:r>
              <a:rPr lang="en-US" dirty="0"/>
              <a:t>Ridge regression</a:t>
            </a:r>
          </a:p>
          <a:p>
            <a:r>
              <a:rPr lang="en-US" dirty="0"/>
              <a:t>LASSO regression</a:t>
            </a:r>
          </a:p>
          <a:p>
            <a:r>
              <a:rPr lang="en-US" dirty="0"/>
              <a:t>Elastic Net regression</a:t>
            </a:r>
          </a:p>
          <a:p>
            <a:r>
              <a:rPr lang="en-US" dirty="0"/>
              <a:t>Polynomial regression</a:t>
            </a:r>
          </a:p>
        </p:txBody>
      </p:sp>
    </p:spTree>
    <p:extLst>
      <p:ext uri="{BB962C8B-B14F-4D97-AF65-F5344CB8AC3E}">
        <p14:creationId xmlns:p14="http://schemas.microsoft.com/office/powerpoint/2010/main" val="810901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401C-7155-9345-9909-F45F84F6EA2E}"/>
              </a:ext>
            </a:extLst>
          </p:cNvPr>
          <p:cNvSpPr>
            <a:spLocks noGrp="1"/>
          </p:cNvSpPr>
          <p:nvPr>
            <p:ph type="title"/>
          </p:nvPr>
        </p:nvSpPr>
        <p:spPr/>
        <p:txBody>
          <a:bodyPr/>
          <a:lstStyle/>
          <a:p>
            <a:r>
              <a:rPr lang="en-US" dirty="0"/>
              <a:t>Decision Trees</a:t>
            </a:r>
          </a:p>
        </p:txBody>
      </p:sp>
      <p:pic>
        <p:nvPicPr>
          <p:cNvPr id="4" name="Picture 6" descr="http://www.massgenomics.org/wp-content/uploads/2008/10/decision_tree_model.png">
            <a:extLst>
              <a:ext uri="{FF2B5EF4-FFF2-40B4-BE49-F238E27FC236}">
                <a16:creationId xmlns:a16="http://schemas.microsoft.com/office/drawing/2014/main" id="{71E9A85F-C6DF-F44D-B9F6-BEE8764F01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0271" y="1490886"/>
            <a:ext cx="4471457" cy="31526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Curved Down Arrow 4">
            <a:extLst>
              <a:ext uri="{FF2B5EF4-FFF2-40B4-BE49-F238E27FC236}">
                <a16:creationId xmlns:a16="http://schemas.microsoft.com/office/drawing/2014/main" id="{3C06346A-79C1-3D46-9061-C030E2B0FC44}"/>
              </a:ext>
            </a:extLst>
          </p:cNvPr>
          <p:cNvSpPr/>
          <p:nvPr/>
        </p:nvSpPr>
        <p:spPr>
          <a:xfrm>
            <a:off x="3205843" y="995586"/>
            <a:ext cx="2362200" cy="685800"/>
          </a:xfrm>
          <a:prstGeom prst="curvedDownArrow">
            <a:avLst>
              <a:gd name="adj1" fmla="val 33766"/>
              <a:gd name="adj2" fmla="val 67857"/>
              <a:gd name="adj3" fmla="val 25000"/>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Content Placeholder 3">
            <a:extLst>
              <a:ext uri="{FF2B5EF4-FFF2-40B4-BE49-F238E27FC236}">
                <a16:creationId xmlns:a16="http://schemas.microsoft.com/office/drawing/2014/main" id="{F5305BC2-AAEA-B747-A399-702DBED586C0}"/>
              </a:ext>
            </a:extLst>
          </p:cNvPr>
          <p:cNvSpPr txBox="1">
            <a:spLocks/>
          </p:cNvSpPr>
          <p:nvPr/>
        </p:nvSpPr>
        <p:spPr bwMode="auto">
          <a:xfrm>
            <a:off x="3860270" y="4853332"/>
            <a:ext cx="4471457" cy="17048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sz="2400" b="1" i="1" u="none" strike="noStrike" kern="1200" cap="none" spc="0" normalizeH="0" baseline="0" noProof="0" dirty="0">
                <a:ln>
                  <a:noFill/>
                </a:ln>
                <a:solidFill>
                  <a:schemeClr val="bg1"/>
                </a:solidFill>
                <a:effectLst/>
                <a:uLnTx/>
                <a:uFillTx/>
              </a:rPr>
              <a:t>Feature at each node is decided by metrics such</a:t>
            </a:r>
            <a:r>
              <a:rPr kumimoji="0" lang="en-US" sz="2400" b="1" i="1" u="none" strike="noStrike" kern="1200" cap="none" spc="0" normalizeH="0" noProof="0" dirty="0">
                <a:ln>
                  <a:noFill/>
                </a:ln>
                <a:solidFill>
                  <a:schemeClr val="bg1"/>
                </a:solidFill>
                <a:effectLst/>
                <a:uLnTx/>
                <a:uFillTx/>
              </a:rPr>
              <a:t> as </a:t>
            </a:r>
            <a:r>
              <a:rPr kumimoji="0" lang="en-US" sz="2400" b="1" i="1" u="none" strike="noStrike" kern="1200" cap="none" spc="0" normalizeH="0" noProof="0" dirty="0">
                <a:ln>
                  <a:noFill/>
                </a:ln>
                <a:solidFill>
                  <a:srgbClr val="FFC000"/>
                </a:solidFill>
                <a:effectLst/>
                <a:uLnTx/>
                <a:uFillTx/>
              </a:rPr>
              <a:t>Information Gain, Entropy, Gini Impurity</a:t>
            </a:r>
            <a:r>
              <a:rPr kumimoji="0" lang="en-US" sz="2400" b="1" i="1" u="none" strike="noStrike" kern="1200" cap="none" spc="0" normalizeH="0" noProof="0" dirty="0">
                <a:ln>
                  <a:noFill/>
                </a:ln>
                <a:solidFill>
                  <a:schemeClr val="bg1"/>
                </a:solidFill>
                <a:effectLst/>
                <a:uLnTx/>
                <a:uFillTx/>
              </a:rPr>
              <a:t> etc.</a:t>
            </a:r>
            <a:endParaRPr kumimoji="0" lang="en-US" sz="2400" b="1" i="1" u="none" strike="noStrike" kern="1200" cap="none" spc="0" normalizeH="0" baseline="0" noProof="0" dirty="0">
              <a:ln>
                <a:noFill/>
              </a:ln>
              <a:solidFill>
                <a:schemeClr val="bg1"/>
              </a:solidFill>
              <a:effectLst/>
              <a:uLnTx/>
              <a:uFillTx/>
            </a:endParaRPr>
          </a:p>
        </p:txBody>
      </p:sp>
      <p:graphicFrame>
        <p:nvGraphicFramePr>
          <p:cNvPr id="7" name="Table 6">
            <a:extLst>
              <a:ext uri="{FF2B5EF4-FFF2-40B4-BE49-F238E27FC236}">
                <a16:creationId xmlns:a16="http://schemas.microsoft.com/office/drawing/2014/main" id="{C31A5A87-DA4E-D34D-B97C-456C4A668818}"/>
              </a:ext>
            </a:extLst>
          </p:cNvPr>
          <p:cNvGraphicFramePr>
            <a:graphicFrameLocks noGrp="1"/>
          </p:cNvGraphicFramePr>
          <p:nvPr>
            <p:extLst>
              <p:ext uri="{D42A27DB-BD31-4B8C-83A1-F6EECF244321}">
                <p14:modId xmlns:p14="http://schemas.microsoft.com/office/powerpoint/2010/main" val="4015342560"/>
              </p:ext>
            </p:extLst>
          </p:nvPr>
        </p:nvGraphicFramePr>
        <p:xfrm>
          <a:off x="424542" y="1490886"/>
          <a:ext cx="3275283" cy="4876796"/>
        </p:xfrm>
        <a:graphic>
          <a:graphicData uri="http://schemas.openxmlformats.org/drawingml/2006/table">
            <a:tbl>
              <a:tblPr/>
              <a:tblGrid>
                <a:gridCol w="748894">
                  <a:extLst>
                    <a:ext uri="{9D8B030D-6E8A-4147-A177-3AD203B41FA5}">
                      <a16:colId xmlns:a16="http://schemas.microsoft.com/office/drawing/2014/main" val="20000"/>
                    </a:ext>
                  </a:extLst>
                </a:gridCol>
                <a:gridCol w="745886">
                  <a:extLst>
                    <a:ext uri="{9D8B030D-6E8A-4147-A177-3AD203B41FA5}">
                      <a16:colId xmlns:a16="http://schemas.microsoft.com/office/drawing/2014/main" val="20001"/>
                    </a:ext>
                  </a:extLst>
                </a:gridCol>
                <a:gridCol w="818069">
                  <a:extLst>
                    <a:ext uri="{9D8B030D-6E8A-4147-A177-3AD203B41FA5}">
                      <a16:colId xmlns:a16="http://schemas.microsoft.com/office/drawing/2014/main" val="20002"/>
                    </a:ext>
                  </a:extLst>
                </a:gridCol>
                <a:gridCol w="962434">
                  <a:extLst>
                    <a:ext uri="{9D8B030D-6E8A-4147-A177-3AD203B41FA5}">
                      <a16:colId xmlns:a16="http://schemas.microsoft.com/office/drawing/2014/main" val="20003"/>
                    </a:ext>
                  </a:extLst>
                </a:gridCol>
              </a:tblGrid>
              <a:tr h="617728">
                <a:tc>
                  <a:txBody>
                    <a:bodyPr/>
                    <a:lstStyle/>
                    <a:p>
                      <a:pPr algn="ctr" fontAlgn="ctr"/>
                      <a:r>
                        <a:rPr lang="en-US" sz="1500" b="1" i="0" u="none" strike="noStrike" dirty="0">
                          <a:solidFill>
                            <a:srgbClr val="000000"/>
                          </a:solidFill>
                          <a:latin typeface="Calibri"/>
                        </a:rPr>
                        <a:t>CLASS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500" b="1" i="0" u="none" strike="noStrike" dirty="0">
                          <a:solidFill>
                            <a:srgbClr val="000000"/>
                          </a:solidFill>
                          <a:latin typeface="Calibri"/>
                        </a:rPr>
                        <a:t>HUMID-ITY</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sz="1500" b="1" i="0" u="none" strike="noStrike">
                          <a:solidFill>
                            <a:srgbClr val="000000"/>
                          </a:solidFill>
                          <a:latin typeface="Calibri"/>
                        </a:rPr>
                        <a:t>WINDY?</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sz="1500" b="1" i="0" u="none" strike="noStrike">
                          <a:solidFill>
                            <a:srgbClr val="000000"/>
                          </a:solidFill>
                          <a:latin typeface="Calibri"/>
                        </a:rPr>
                        <a:t>OUTLOOK</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extLst>
                  <a:ext uri="{0D108BD9-81ED-4DB2-BD59-A6C34878D82A}">
                    <a16:rowId xmlns:a16="http://schemas.microsoft.com/office/drawing/2014/main" val="10000"/>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70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65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303445">
                <a:tc>
                  <a:txBody>
                    <a:bodyPr/>
                    <a:lstStyle/>
                    <a:p>
                      <a:pPr algn="ctr" fontAlgn="ctr"/>
                      <a:r>
                        <a:rPr lang="en-US" sz="1500" b="0" i="0" u="none" strike="noStrike" dirty="0">
                          <a:solidFill>
                            <a:srgbClr val="000000"/>
                          </a:solidFill>
                          <a:latin typeface="Calibri"/>
                        </a:rPr>
                        <a:t>PLAY</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60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50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303445">
                <a:tc>
                  <a:txBody>
                    <a:bodyPr/>
                    <a:lstStyle/>
                    <a:p>
                      <a:pPr algn="ctr" fontAlgn="ctr"/>
                      <a:r>
                        <a:rPr lang="en-US" sz="1500" b="0" i="0" u="none" strike="noStrike">
                          <a:solidFill>
                            <a:srgbClr val="000000"/>
                          </a:solidFill>
                          <a:latin typeface="Calibri"/>
                        </a:rPr>
                        <a:t>PLAY</a:t>
                      </a:r>
                      <a:endParaRPr lang="en-US" sz="1500" b="0" i="0" u="none" strike="noStrike" dirty="0">
                        <a:solidFill>
                          <a:srgbClr val="000000"/>
                        </a:solidFill>
                        <a:latin typeface="Calibri"/>
                      </a:endParaRP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2"/>
                  </a:ext>
                </a:extLst>
              </a:tr>
              <a:tr h="303445">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3"/>
                  </a:ext>
                </a:extLst>
              </a:tr>
              <a:tr h="314283">
                <a:tc>
                  <a:txBody>
                    <a:bodyPr/>
                    <a:lstStyle/>
                    <a:p>
                      <a:pPr algn="ctr" fontAlgn="ctr"/>
                      <a:r>
                        <a:rPr lang="en-US" sz="1500" b="0" i="0" u="none" strike="noStrike">
                          <a:solidFill>
                            <a:srgbClr val="000000"/>
                          </a:solidFill>
                          <a:latin typeface="Calibri"/>
                        </a:rPr>
                        <a:t>DON'T</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30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4"/>
                  </a:ext>
                </a:extLst>
              </a:tr>
            </a:tbl>
          </a:graphicData>
        </a:graphic>
      </p:graphicFrame>
      <p:sp>
        <p:nvSpPr>
          <p:cNvPr id="8" name="Content Placeholder 3">
            <a:extLst>
              <a:ext uri="{FF2B5EF4-FFF2-40B4-BE49-F238E27FC236}">
                <a16:creationId xmlns:a16="http://schemas.microsoft.com/office/drawing/2014/main" id="{5AD3BEA5-8D64-5947-BAF1-3C03E8FD7191}"/>
              </a:ext>
            </a:extLst>
          </p:cNvPr>
          <p:cNvSpPr txBox="1">
            <a:spLocks/>
          </p:cNvSpPr>
          <p:nvPr/>
        </p:nvSpPr>
        <p:spPr bwMode="auto">
          <a:xfrm>
            <a:off x="8747364" y="1643286"/>
            <a:ext cx="3435730" cy="45358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400" b="1" i="1" u="none" strike="noStrike" kern="1200" cap="none" spc="0" normalizeH="0" baseline="0" noProof="0" dirty="0">
                <a:ln>
                  <a:noFill/>
                </a:ln>
                <a:solidFill>
                  <a:schemeClr val="bg1"/>
                </a:solidFill>
                <a:effectLst/>
                <a:uLnTx/>
                <a:uFillTx/>
                <a:latin typeface="+mn-lt"/>
              </a:rPr>
              <a:t>Simplest algorithm</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400" b="1" i="1" u="none" strike="noStrike" kern="1200" cap="none" spc="0" normalizeH="0" baseline="0" noProof="0" dirty="0">
              <a:ln>
                <a:noFill/>
              </a:ln>
              <a:solidFill>
                <a:schemeClr val="bg1"/>
              </a:solidFill>
              <a:effectLst/>
              <a:uLnTx/>
              <a:uFillTx/>
              <a:latin typeface="+mn-lt"/>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2400" b="1" i="1" dirty="0">
                <a:solidFill>
                  <a:schemeClr val="bg1"/>
                </a:solidFill>
              </a:rPr>
              <a:t>Generally results in poor performance</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2400" b="1" i="1" u="none" strike="noStrike" kern="1200" cap="none" spc="0" normalizeH="0" baseline="0" noProof="0" dirty="0">
              <a:ln>
                <a:noFill/>
              </a:ln>
              <a:solidFill>
                <a:schemeClr val="bg1"/>
              </a:solidFill>
              <a:effectLst/>
              <a:uLnTx/>
              <a:uFillTx/>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lang="en-US" sz="2400" b="1" i="1" dirty="0">
                <a:solidFill>
                  <a:schemeClr val="bg1"/>
                </a:solidFill>
              </a:rPr>
              <a:t>Easy to overfit AND underfit</a:t>
            </a: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endParaRPr lang="en-US" sz="2400" b="1" i="1" dirty="0">
              <a:solidFill>
                <a:schemeClr val="bg1"/>
              </a:solidFill>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400" b="1" i="1" u="none" strike="noStrike" kern="1200" cap="none" spc="0" normalizeH="0" baseline="0" noProof="0" dirty="0">
                <a:ln>
                  <a:noFill/>
                </a:ln>
                <a:solidFill>
                  <a:schemeClr val="bg1"/>
                </a:solidFill>
                <a:effectLst/>
                <a:uLnTx/>
                <a:uFillTx/>
              </a:rPr>
              <a:t>Imbalanced datasets affect</a:t>
            </a:r>
            <a:r>
              <a:rPr kumimoji="0" lang="en-US" sz="2400" b="1" i="1" u="none" strike="noStrike" kern="1200" cap="none" spc="0" normalizeH="0" noProof="0" dirty="0">
                <a:ln>
                  <a:noFill/>
                </a:ln>
                <a:solidFill>
                  <a:schemeClr val="bg1"/>
                </a:solidFill>
                <a:effectLst/>
                <a:uLnTx/>
                <a:uFillTx/>
              </a:rPr>
              <a:t> it substantially</a:t>
            </a:r>
            <a:endParaRPr kumimoji="0" lang="en-US" sz="2400" b="1" i="1" u="none" strike="noStrike" kern="1200" cap="none" spc="0" normalizeH="0" baseline="0" noProof="0" dirty="0">
              <a:ln>
                <a:noFill/>
              </a:ln>
              <a:solidFill>
                <a:schemeClr val="bg1"/>
              </a:solidFill>
              <a:effectLst/>
              <a:uLnTx/>
              <a:uFillTx/>
            </a:endParaRPr>
          </a:p>
        </p:txBody>
      </p:sp>
      <p:sp>
        <p:nvSpPr>
          <p:cNvPr id="3" name="Arc 2">
            <a:extLst>
              <a:ext uri="{FF2B5EF4-FFF2-40B4-BE49-F238E27FC236}">
                <a16:creationId xmlns:a16="http://schemas.microsoft.com/office/drawing/2014/main" id="{C45E05CA-C9D7-0E4B-BB60-51549F7AB56F}"/>
              </a:ext>
            </a:extLst>
          </p:cNvPr>
          <p:cNvSpPr/>
          <p:nvPr/>
        </p:nvSpPr>
        <p:spPr>
          <a:xfrm rot="16779121">
            <a:off x="6053140" y="2077647"/>
            <a:ext cx="2543695" cy="2060662"/>
          </a:xfrm>
          <a:prstGeom prst="arc">
            <a:avLst/>
          </a:prstGeom>
          <a:ln w="28575">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B67B91C-5F55-E34C-B9FA-1BCEFBA6B021}"/>
              </a:ext>
            </a:extLst>
          </p:cNvPr>
          <p:cNvSpPr txBox="1"/>
          <p:nvPr/>
        </p:nvSpPr>
        <p:spPr>
          <a:xfrm>
            <a:off x="7350636" y="1492408"/>
            <a:ext cx="906268"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Pure node</a:t>
            </a:r>
          </a:p>
        </p:txBody>
      </p:sp>
    </p:spTree>
    <p:extLst>
      <p:ext uri="{BB962C8B-B14F-4D97-AF65-F5344CB8AC3E}">
        <p14:creationId xmlns:p14="http://schemas.microsoft.com/office/powerpoint/2010/main" val="3854417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3"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B401C-7155-9345-9909-F45F84F6EA2E}"/>
              </a:ext>
            </a:extLst>
          </p:cNvPr>
          <p:cNvSpPr>
            <a:spLocks noGrp="1"/>
          </p:cNvSpPr>
          <p:nvPr>
            <p:ph type="title"/>
          </p:nvPr>
        </p:nvSpPr>
        <p:spPr/>
        <p:txBody>
          <a:bodyPr/>
          <a:lstStyle/>
          <a:p>
            <a:r>
              <a:rPr lang="en-US" dirty="0"/>
              <a:t>Random Forests</a:t>
            </a:r>
          </a:p>
        </p:txBody>
      </p:sp>
      <p:pic>
        <p:nvPicPr>
          <p:cNvPr id="3" name="Picture 2">
            <a:extLst>
              <a:ext uri="{FF2B5EF4-FFF2-40B4-BE49-F238E27FC236}">
                <a16:creationId xmlns:a16="http://schemas.microsoft.com/office/drawing/2014/main" id="{26B76CA4-C0FF-604E-A46F-ABEF594AF2C9}"/>
              </a:ext>
            </a:extLst>
          </p:cNvPr>
          <p:cNvPicPr>
            <a:picLocks noChangeAspect="1"/>
          </p:cNvPicPr>
          <p:nvPr/>
        </p:nvPicPr>
        <p:blipFill>
          <a:blip r:embed="rId2"/>
          <a:stretch>
            <a:fillRect/>
          </a:stretch>
        </p:blipFill>
        <p:spPr>
          <a:xfrm>
            <a:off x="359228" y="1516243"/>
            <a:ext cx="5761265" cy="4193012"/>
          </a:xfrm>
          <a:prstGeom prst="rect">
            <a:avLst/>
          </a:prstGeom>
        </p:spPr>
      </p:pic>
      <p:sp>
        <p:nvSpPr>
          <p:cNvPr id="5" name="TextBox 4">
            <a:extLst>
              <a:ext uri="{FF2B5EF4-FFF2-40B4-BE49-F238E27FC236}">
                <a16:creationId xmlns:a16="http://schemas.microsoft.com/office/drawing/2014/main" id="{A04EE604-4B6D-EE4E-A735-43B9CBC8BB13}"/>
              </a:ext>
            </a:extLst>
          </p:cNvPr>
          <p:cNvSpPr txBox="1"/>
          <p:nvPr/>
        </p:nvSpPr>
        <p:spPr>
          <a:xfrm>
            <a:off x="6346372" y="1350592"/>
            <a:ext cx="5486400" cy="4893647"/>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solidFill>
                  <a:srgbClr val="FFC000"/>
                </a:solidFill>
                <a:latin typeface="Arial" panose="020B0604020202020204" pitchFamily="34" charset="0"/>
                <a:cs typeface="Arial" panose="020B0604020202020204" pitchFamily="34" charset="0"/>
              </a:rPr>
              <a:t>Randomly sample </a:t>
            </a:r>
            <a:r>
              <a:rPr lang="en-US" sz="2400" b="1" i="1" dirty="0">
                <a:solidFill>
                  <a:schemeClr val="bg1"/>
                </a:solidFill>
                <a:latin typeface="Arial" panose="020B0604020202020204" pitchFamily="34" charset="0"/>
                <a:cs typeface="Arial" panose="020B0604020202020204" pitchFamily="34" charset="0"/>
              </a:rPr>
              <a:t>features and instances with replacement</a:t>
            </a:r>
          </a:p>
          <a:p>
            <a:pPr marL="285750" indent="-285750">
              <a:buFont typeface="Arial" panose="020B0604020202020204" pitchFamily="34" charset="0"/>
              <a:buChar char="•"/>
            </a:pPr>
            <a:endParaRPr lang="en-US" sz="2400" b="1"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i="1" dirty="0">
                <a:solidFill>
                  <a:schemeClr val="bg1"/>
                </a:solidFill>
                <a:latin typeface="Arial" panose="020B0604020202020204" pitchFamily="34" charset="0"/>
                <a:cs typeface="Arial" panose="020B0604020202020204" pitchFamily="34" charset="0"/>
              </a:rPr>
              <a:t>Make a </a:t>
            </a:r>
            <a:r>
              <a:rPr lang="en-US" sz="2400" b="1" i="1" dirty="0">
                <a:solidFill>
                  <a:srgbClr val="FFC000"/>
                </a:solidFill>
                <a:latin typeface="Arial" panose="020B0604020202020204" pitchFamily="34" charset="0"/>
                <a:cs typeface="Arial" panose="020B0604020202020204" pitchFamily="34" charset="0"/>
              </a:rPr>
              <a:t>decision tree </a:t>
            </a:r>
            <a:r>
              <a:rPr lang="en-US" sz="2400" b="1" i="1" dirty="0">
                <a:solidFill>
                  <a:schemeClr val="bg1"/>
                </a:solidFill>
                <a:latin typeface="Arial" panose="020B0604020202020204" pitchFamily="34" charset="0"/>
                <a:cs typeface="Arial" panose="020B0604020202020204" pitchFamily="34" charset="0"/>
              </a:rPr>
              <a:t>using those split sets</a:t>
            </a:r>
          </a:p>
          <a:p>
            <a:endParaRPr lang="en-US" sz="2400" b="1"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i="1" dirty="0">
                <a:solidFill>
                  <a:schemeClr val="bg1"/>
                </a:solidFill>
                <a:latin typeface="Arial" panose="020B0604020202020204" pitchFamily="34" charset="0"/>
                <a:cs typeface="Arial" panose="020B0604020202020204" pitchFamily="34" charset="0"/>
              </a:rPr>
              <a:t>Repeat (bootstrap)</a:t>
            </a:r>
          </a:p>
          <a:p>
            <a:pPr marL="285750" indent="-285750">
              <a:buFont typeface="Arial" panose="020B0604020202020204" pitchFamily="34" charset="0"/>
              <a:buChar char="•"/>
            </a:pPr>
            <a:endParaRPr lang="en-US" sz="2400" b="1"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i="1" dirty="0">
                <a:solidFill>
                  <a:schemeClr val="bg1"/>
                </a:solidFill>
                <a:latin typeface="Arial" panose="020B0604020202020204" pitchFamily="34" charset="0"/>
                <a:cs typeface="Arial" panose="020B0604020202020204" pitchFamily="34" charset="0"/>
              </a:rPr>
              <a:t>Make predictions for </a:t>
            </a:r>
            <a:r>
              <a:rPr lang="en-US" sz="2400" b="1" i="1" dirty="0">
                <a:solidFill>
                  <a:srgbClr val="FFC000"/>
                </a:solidFill>
                <a:latin typeface="Arial" panose="020B0604020202020204" pitchFamily="34" charset="0"/>
                <a:cs typeface="Arial" panose="020B0604020202020204" pitchFamily="34" charset="0"/>
              </a:rPr>
              <a:t>each instance</a:t>
            </a:r>
            <a:r>
              <a:rPr lang="en-US" sz="2400" b="1" i="1" dirty="0">
                <a:solidFill>
                  <a:schemeClr val="bg1"/>
                </a:solidFill>
                <a:latin typeface="Arial" panose="020B0604020202020204" pitchFamily="34" charset="0"/>
                <a:cs typeface="Arial" panose="020B0604020202020204" pitchFamily="34" charset="0"/>
              </a:rPr>
              <a:t> based on majority voting (aggregate)</a:t>
            </a:r>
          </a:p>
          <a:p>
            <a:endParaRPr lang="en-US" sz="2400" b="1" i="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i="1" dirty="0">
                <a:solidFill>
                  <a:schemeClr val="bg1"/>
                </a:solidFill>
                <a:latin typeface="Arial" panose="020B0604020202020204" pitchFamily="34" charset="0"/>
                <a:cs typeface="Arial" panose="020B0604020202020204" pitchFamily="34" charset="0"/>
              </a:rPr>
              <a:t>Bootstrap aggregation: Bagging</a:t>
            </a:r>
          </a:p>
        </p:txBody>
      </p:sp>
    </p:spTree>
    <p:extLst>
      <p:ext uri="{BB962C8B-B14F-4D97-AF65-F5344CB8AC3E}">
        <p14:creationId xmlns:p14="http://schemas.microsoft.com/office/powerpoint/2010/main" val="537910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E6C37-9D91-964B-B414-F38D0FD72BBA}"/>
              </a:ext>
            </a:extLst>
          </p:cNvPr>
          <p:cNvSpPr>
            <a:spLocks noGrp="1"/>
          </p:cNvSpPr>
          <p:nvPr>
            <p:ph type="title"/>
          </p:nvPr>
        </p:nvSpPr>
        <p:spPr/>
        <p:txBody>
          <a:bodyPr/>
          <a:lstStyle/>
          <a:p>
            <a:r>
              <a:rPr lang="en-US" dirty="0"/>
              <a:t>Variations on the general tree approach</a:t>
            </a:r>
          </a:p>
        </p:txBody>
      </p:sp>
      <p:sp>
        <p:nvSpPr>
          <p:cNvPr id="5" name="Content Placeholder 4">
            <a:extLst>
              <a:ext uri="{FF2B5EF4-FFF2-40B4-BE49-F238E27FC236}">
                <a16:creationId xmlns:a16="http://schemas.microsoft.com/office/drawing/2014/main" id="{3657F9BB-D8E2-5A49-8771-02D5A3A8E9F5}"/>
              </a:ext>
            </a:extLst>
          </p:cNvPr>
          <p:cNvSpPr>
            <a:spLocks noGrp="1"/>
          </p:cNvSpPr>
          <p:nvPr>
            <p:ph idx="1"/>
          </p:nvPr>
        </p:nvSpPr>
        <p:spPr>
          <a:xfrm>
            <a:off x="4605711" y="1088732"/>
            <a:ext cx="6674127" cy="5074784"/>
          </a:xfrm>
        </p:spPr>
        <p:txBody>
          <a:bodyPr>
            <a:normAutofit/>
          </a:bodyPr>
          <a:lstStyle/>
          <a:p>
            <a:r>
              <a:rPr lang="en-US" sz="2400" b="1" i="1" dirty="0"/>
              <a:t>Adaptive boost (Ada boost)</a:t>
            </a:r>
          </a:p>
          <a:p>
            <a:r>
              <a:rPr lang="en-US" sz="2400" b="1" i="1" dirty="0"/>
              <a:t>Gradient boost</a:t>
            </a:r>
          </a:p>
          <a:p>
            <a:r>
              <a:rPr lang="en-US" sz="2400" b="1" i="1" dirty="0"/>
              <a:t>Light gradient boost</a:t>
            </a:r>
          </a:p>
          <a:p>
            <a:r>
              <a:rPr lang="en-US" sz="2400" b="1" i="1" dirty="0"/>
              <a:t>Extreme gradient boost (XG boost)</a:t>
            </a:r>
          </a:p>
          <a:p>
            <a:r>
              <a:rPr lang="en-US" sz="2400" b="1" i="1" dirty="0" err="1"/>
              <a:t>CATboost</a:t>
            </a:r>
            <a:endParaRPr lang="en-US" sz="2400" b="1" i="1" dirty="0"/>
          </a:p>
          <a:p>
            <a:pPr marL="0" indent="0">
              <a:buNone/>
            </a:pPr>
            <a:endParaRPr lang="en-US" sz="2400" b="1" i="1" dirty="0"/>
          </a:p>
          <a:p>
            <a:r>
              <a:rPr lang="en-US" sz="2400" b="1" i="1" dirty="0"/>
              <a:t>Both </a:t>
            </a:r>
            <a:r>
              <a:rPr lang="en-US" sz="2400" b="1" i="1" dirty="0">
                <a:solidFill>
                  <a:srgbClr val="FFC000"/>
                </a:solidFill>
              </a:rPr>
              <a:t>bagging</a:t>
            </a:r>
            <a:r>
              <a:rPr lang="en-US" sz="2400" b="1" i="1" dirty="0"/>
              <a:t> and </a:t>
            </a:r>
            <a:r>
              <a:rPr lang="en-US" sz="2400" b="1" i="1" dirty="0">
                <a:solidFill>
                  <a:srgbClr val="FFC000"/>
                </a:solidFill>
              </a:rPr>
              <a:t>boosting</a:t>
            </a:r>
            <a:r>
              <a:rPr lang="en-US" sz="2400" b="1" i="1" dirty="0"/>
              <a:t> are intended to minimize errors due to variance in data</a:t>
            </a:r>
          </a:p>
          <a:p>
            <a:endParaRPr lang="en-US" sz="2400" b="1" i="1" dirty="0"/>
          </a:p>
          <a:p>
            <a:r>
              <a:rPr lang="en-US" sz="2400" b="1" i="1" dirty="0"/>
              <a:t>Each tree is made independently for bagging, while for boosting, new tree depends on old tree</a:t>
            </a:r>
          </a:p>
        </p:txBody>
      </p:sp>
      <p:sp>
        <p:nvSpPr>
          <p:cNvPr id="6" name="Rounded Rectangle 5">
            <a:extLst>
              <a:ext uri="{FF2B5EF4-FFF2-40B4-BE49-F238E27FC236}">
                <a16:creationId xmlns:a16="http://schemas.microsoft.com/office/drawing/2014/main" id="{BCBE261A-C07B-B24B-8E8C-504F6416E01F}"/>
              </a:ext>
            </a:extLst>
          </p:cNvPr>
          <p:cNvSpPr/>
          <p:nvPr/>
        </p:nvSpPr>
        <p:spPr>
          <a:xfrm>
            <a:off x="460686" y="2040465"/>
            <a:ext cx="2918012" cy="672353"/>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Make a small tree or a stump </a:t>
            </a:r>
          </a:p>
        </p:txBody>
      </p:sp>
      <p:sp>
        <p:nvSpPr>
          <p:cNvPr id="7" name="Rounded Rectangle 6">
            <a:extLst>
              <a:ext uri="{FF2B5EF4-FFF2-40B4-BE49-F238E27FC236}">
                <a16:creationId xmlns:a16="http://schemas.microsoft.com/office/drawing/2014/main" id="{B13F68E6-976C-014B-B687-E1FF8974287B}"/>
              </a:ext>
            </a:extLst>
          </p:cNvPr>
          <p:cNvSpPr/>
          <p:nvPr/>
        </p:nvSpPr>
        <p:spPr>
          <a:xfrm>
            <a:off x="440516" y="3187949"/>
            <a:ext cx="2918012" cy="708213"/>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Make predictions of the labels in the training data</a:t>
            </a:r>
          </a:p>
        </p:txBody>
      </p:sp>
      <p:sp>
        <p:nvSpPr>
          <p:cNvPr id="8" name="Rounded Rectangle 7">
            <a:extLst>
              <a:ext uri="{FF2B5EF4-FFF2-40B4-BE49-F238E27FC236}">
                <a16:creationId xmlns:a16="http://schemas.microsoft.com/office/drawing/2014/main" id="{84F938D1-C568-9046-9880-BB455536F859}"/>
              </a:ext>
            </a:extLst>
          </p:cNvPr>
          <p:cNvSpPr/>
          <p:nvPr/>
        </p:nvSpPr>
        <p:spPr>
          <a:xfrm>
            <a:off x="440516" y="4366811"/>
            <a:ext cx="2918012" cy="466164"/>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Calculate tree error</a:t>
            </a:r>
          </a:p>
        </p:txBody>
      </p:sp>
      <p:sp>
        <p:nvSpPr>
          <p:cNvPr id="9" name="Rounded Rectangle 8">
            <a:extLst>
              <a:ext uri="{FF2B5EF4-FFF2-40B4-BE49-F238E27FC236}">
                <a16:creationId xmlns:a16="http://schemas.microsoft.com/office/drawing/2014/main" id="{E6299107-A161-CF4F-8684-DC99C2E891BB}"/>
              </a:ext>
            </a:extLst>
          </p:cNvPr>
          <p:cNvSpPr/>
          <p:nvPr/>
        </p:nvSpPr>
        <p:spPr>
          <a:xfrm>
            <a:off x="440516" y="5299139"/>
            <a:ext cx="2918012" cy="708213"/>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Make new tree to minimize error</a:t>
            </a:r>
          </a:p>
        </p:txBody>
      </p:sp>
      <p:cxnSp>
        <p:nvCxnSpPr>
          <p:cNvPr id="11" name="Straight Arrow Connector 10">
            <a:extLst>
              <a:ext uri="{FF2B5EF4-FFF2-40B4-BE49-F238E27FC236}">
                <a16:creationId xmlns:a16="http://schemas.microsoft.com/office/drawing/2014/main" id="{B5A05160-AB49-6E42-A9F7-C8D00D413781}"/>
              </a:ext>
            </a:extLst>
          </p:cNvPr>
          <p:cNvCxnSpPr/>
          <p:nvPr/>
        </p:nvCxnSpPr>
        <p:spPr>
          <a:xfrm>
            <a:off x="1899522" y="2712818"/>
            <a:ext cx="0" cy="44823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10441E-8234-CC47-80B4-E7AE3DA6D586}"/>
              </a:ext>
            </a:extLst>
          </p:cNvPr>
          <p:cNvCxnSpPr/>
          <p:nvPr/>
        </p:nvCxnSpPr>
        <p:spPr>
          <a:xfrm>
            <a:off x="1899522" y="3896162"/>
            <a:ext cx="0" cy="44823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DDBD908-B9D0-B442-B0E3-9D570FA0AB73}"/>
              </a:ext>
            </a:extLst>
          </p:cNvPr>
          <p:cNvCxnSpPr/>
          <p:nvPr/>
        </p:nvCxnSpPr>
        <p:spPr>
          <a:xfrm>
            <a:off x="1899522" y="4832975"/>
            <a:ext cx="0" cy="448237"/>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4">
            <a:extLst>
              <a:ext uri="{FF2B5EF4-FFF2-40B4-BE49-F238E27FC236}">
                <a16:creationId xmlns:a16="http://schemas.microsoft.com/office/drawing/2014/main" id="{53B6B42A-8A5C-1A4A-899D-91C0E981C5A1}"/>
              </a:ext>
            </a:extLst>
          </p:cNvPr>
          <p:cNvSpPr/>
          <p:nvPr/>
        </p:nvSpPr>
        <p:spPr>
          <a:xfrm>
            <a:off x="3620745" y="4667126"/>
            <a:ext cx="739682" cy="1048870"/>
          </a:xfrm>
          <a:custGeom>
            <a:avLst/>
            <a:gdLst>
              <a:gd name="connsiteX0" fmla="*/ 0 w 739682"/>
              <a:gd name="connsiteY0" fmla="*/ 1048870 h 1048870"/>
              <a:gd name="connsiteX1" fmla="*/ 739588 w 739682"/>
              <a:gd name="connsiteY1" fmla="*/ 551329 h 1048870"/>
              <a:gd name="connsiteX2" fmla="*/ 40341 w 739682"/>
              <a:gd name="connsiteY2" fmla="*/ 0 h 1048870"/>
            </a:gdLst>
            <a:ahLst/>
            <a:cxnLst>
              <a:cxn ang="0">
                <a:pos x="connsiteX0" y="connsiteY0"/>
              </a:cxn>
              <a:cxn ang="0">
                <a:pos x="connsiteX1" y="connsiteY1"/>
              </a:cxn>
              <a:cxn ang="0">
                <a:pos x="connsiteX2" y="connsiteY2"/>
              </a:cxn>
            </a:cxnLst>
            <a:rect l="l" t="t" r="r" b="b"/>
            <a:pathLst>
              <a:path w="739682" h="1048870">
                <a:moveTo>
                  <a:pt x="0" y="1048870"/>
                </a:moveTo>
                <a:cubicBezTo>
                  <a:pt x="366432" y="887505"/>
                  <a:pt x="732865" y="726141"/>
                  <a:pt x="739588" y="551329"/>
                </a:cubicBezTo>
                <a:cubicBezTo>
                  <a:pt x="746312" y="376517"/>
                  <a:pt x="393326" y="188258"/>
                  <a:pt x="40341" y="0"/>
                </a:cubicBezTo>
              </a:path>
            </a:pathLst>
          </a:custGeom>
          <a:noFill/>
          <a:ln>
            <a:solidFill>
              <a:schemeClr val="bg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4FBCFFB-5D61-844D-A419-F246A4C4B71E}"/>
              </a:ext>
            </a:extLst>
          </p:cNvPr>
          <p:cNvSpPr txBox="1"/>
          <p:nvPr/>
        </p:nvSpPr>
        <p:spPr>
          <a:xfrm>
            <a:off x="460686" y="1151471"/>
            <a:ext cx="2918012"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Weighted Weak Learners</a:t>
            </a:r>
          </a:p>
        </p:txBody>
      </p:sp>
    </p:spTree>
    <p:extLst>
      <p:ext uri="{BB962C8B-B14F-4D97-AF65-F5344CB8AC3E}">
        <p14:creationId xmlns:p14="http://schemas.microsoft.com/office/powerpoint/2010/main" val="281332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9D523-CA9F-E741-925B-91729D9B3ED2}"/>
              </a:ext>
            </a:extLst>
          </p:cNvPr>
          <p:cNvSpPr>
            <a:spLocks noGrp="1"/>
          </p:cNvSpPr>
          <p:nvPr>
            <p:ph type="title"/>
          </p:nvPr>
        </p:nvSpPr>
        <p:spPr/>
        <p:txBody>
          <a:bodyPr/>
          <a:lstStyle/>
          <a:p>
            <a:r>
              <a:rPr lang="en-US" dirty="0"/>
              <a:t>Support Vector Machines (SVM)</a:t>
            </a:r>
          </a:p>
        </p:txBody>
      </p:sp>
      <p:pic>
        <p:nvPicPr>
          <p:cNvPr id="4" name="Picture 3">
            <a:extLst>
              <a:ext uri="{FF2B5EF4-FFF2-40B4-BE49-F238E27FC236}">
                <a16:creationId xmlns:a16="http://schemas.microsoft.com/office/drawing/2014/main" id="{2C95DB0E-79E7-E548-BBE0-4D7484B2C2ED}"/>
              </a:ext>
            </a:extLst>
          </p:cNvPr>
          <p:cNvPicPr>
            <a:picLocks noChangeAspect="1"/>
          </p:cNvPicPr>
          <p:nvPr/>
        </p:nvPicPr>
        <p:blipFill>
          <a:blip r:embed="rId2"/>
          <a:stretch>
            <a:fillRect/>
          </a:stretch>
        </p:blipFill>
        <p:spPr>
          <a:xfrm>
            <a:off x="495299" y="1344500"/>
            <a:ext cx="3448191" cy="4168999"/>
          </a:xfrm>
          <a:prstGeom prst="rect">
            <a:avLst/>
          </a:prstGeom>
        </p:spPr>
      </p:pic>
      <p:sp>
        <p:nvSpPr>
          <p:cNvPr id="5" name="TextBox 4">
            <a:extLst>
              <a:ext uri="{FF2B5EF4-FFF2-40B4-BE49-F238E27FC236}">
                <a16:creationId xmlns:a16="http://schemas.microsoft.com/office/drawing/2014/main" id="{F2944C30-01AC-124D-984D-F5BE5433DEDE}"/>
              </a:ext>
            </a:extLst>
          </p:cNvPr>
          <p:cNvSpPr txBox="1"/>
          <p:nvPr/>
        </p:nvSpPr>
        <p:spPr>
          <a:xfrm>
            <a:off x="757518" y="5651127"/>
            <a:ext cx="2955472"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Support Vector Classifier</a:t>
            </a:r>
          </a:p>
        </p:txBody>
      </p:sp>
      <p:sp>
        <p:nvSpPr>
          <p:cNvPr id="7" name="TextBox 6">
            <a:extLst>
              <a:ext uri="{FF2B5EF4-FFF2-40B4-BE49-F238E27FC236}">
                <a16:creationId xmlns:a16="http://schemas.microsoft.com/office/drawing/2014/main" id="{FFCE80C3-3C86-DF49-8B14-73DD03ECD8E1}"/>
              </a:ext>
            </a:extLst>
          </p:cNvPr>
          <p:cNvSpPr txBox="1"/>
          <p:nvPr/>
        </p:nvSpPr>
        <p:spPr>
          <a:xfrm>
            <a:off x="4557913" y="1189654"/>
            <a:ext cx="7011040" cy="5016758"/>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rgbClr val="FFC000"/>
                </a:solidFill>
                <a:latin typeface="Arial" panose="020B0604020202020204" pitchFamily="34" charset="0"/>
                <a:cs typeface="Arial" panose="020B0604020202020204" pitchFamily="34" charset="0"/>
              </a:rPr>
              <a:t>Support Vector Classifier </a:t>
            </a:r>
            <a:r>
              <a:rPr lang="en-US" sz="2000" b="1" dirty="0">
                <a:solidFill>
                  <a:schemeClr val="bg1"/>
                </a:solidFill>
                <a:latin typeface="Arial" panose="020B0604020202020204" pitchFamily="34" charset="0"/>
                <a:cs typeface="Arial" panose="020B0604020202020204" pitchFamily="34" charset="0"/>
              </a:rPr>
              <a:t>aims to separate the two (or more) classes with a boundary that maximizes the distance from the support vector</a:t>
            </a:r>
          </a:p>
          <a:p>
            <a:pPr marL="285750" indent="-28575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Sometimes, such boundaries cannot be drawn clearly.</a:t>
            </a:r>
          </a:p>
          <a:p>
            <a:pPr marL="285750" indent="-28575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SVMs come into play here. </a:t>
            </a:r>
          </a:p>
          <a:p>
            <a:pPr marL="285750" indent="-28575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SVMs use </a:t>
            </a:r>
            <a:r>
              <a:rPr lang="en-US" sz="2000" b="1" dirty="0">
                <a:solidFill>
                  <a:srgbClr val="FFC000"/>
                </a:solidFill>
                <a:latin typeface="Arial" panose="020B0604020202020204" pitchFamily="34" charset="0"/>
                <a:cs typeface="Arial" panose="020B0604020202020204" pitchFamily="34" charset="0"/>
              </a:rPr>
              <a:t>kernel functions </a:t>
            </a:r>
            <a:r>
              <a:rPr lang="en-US" sz="2000" b="1" dirty="0">
                <a:solidFill>
                  <a:schemeClr val="bg1"/>
                </a:solidFill>
                <a:latin typeface="Arial" panose="020B0604020202020204" pitchFamily="34" charset="0"/>
                <a:cs typeface="Arial" panose="020B0604020202020204" pitchFamily="34" charset="0"/>
              </a:rPr>
              <a:t>that transform the data into higher dimensions (e.g. squaring the values), where, </a:t>
            </a:r>
            <a:r>
              <a:rPr lang="en-US" sz="2000" b="1" i="1" dirty="0">
                <a:solidFill>
                  <a:srgbClr val="FFC000"/>
                </a:solidFill>
                <a:latin typeface="Arial" panose="020B0604020202020204" pitchFamily="34" charset="0"/>
                <a:cs typeface="Arial" panose="020B0604020202020204" pitchFamily="34" charset="0"/>
              </a:rPr>
              <a:t>maybe</a:t>
            </a:r>
            <a:r>
              <a:rPr lang="en-US" sz="2000" b="1" dirty="0">
                <a:solidFill>
                  <a:srgbClr val="FFC000"/>
                </a:solidFill>
                <a:latin typeface="Arial" panose="020B0604020202020204" pitchFamily="34" charset="0"/>
                <a:cs typeface="Arial" panose="020B0604020202020204" pitchFamily="34" charset="0"/>
              </a:rPr>
              <a:t> </a:t>
            </a:r>
            <a:r>
              <a:rPr lang="en-US" sz="2000" b="1" dirty="0">
                <a:solidFill>
                  <a:schemeClr val="bg1"/>
                </a:solidFill>
                <a:latin typeface="Arial" panose="020B0604020202020204" pitchFamily="34" charset="0"/>
                <a:cs typeface="Arial" panose="020B0604020202020204" pitchFamily="34" charset="0"/>
              </a:rPr>
              <a:t>a classifier can be found.</a:t>
            </a:r>
          </a:p>
          <a:p>
            <a:pPr marL="285750" indent="-28575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rgbClr val="FFC000"/>
                </a:solidFill>
                <a:latin typeface="Arial" panose="020B0604020202020204" pitchFamily="34" charset="0"/>
                <a:cs typeface="Arial" panose="020B0604020202020204" pitchFamily="34" charset="0"/>
              </a:rPr>
              <a:t>Linear, polynomial, radial </a:t>
            </a:r>
            <a:r>
              <a:rPr lang="en-US" sz="2000" b="1" dirty="0">
                <a:solidFill>
                  <a:schemeClr val="bg1"/>
                </a:solidFill>
                <a:latin typeface="Arial" panose="020B0604020202020204" pitchFamily="34" charset="0"/>
                <a:cs typeface="Arial" panose="020B0604020202020204" pitchFamily="34" charset="0"/>
              </a:rPr>
              <a:t>kernel functions use a mathematical approach called </a:t>
            </a:r>
            <a:r>
              <a:rPr lang="en-US" sz="2000" b="1" dirty="0">
                <a:solidFill>
                  <a:srgbClr val="FFC000"/>
                </a:solidFill>
                <a:latin typeface="Arial" panose="020B0604020202020204" pitchFamily="34" charset="0"/>
                <a:cs typeface="Arial" panose="020B0604020202020204" pitchFamily="34" charset="0"/>
              </a:rPr>
              <a:t>kernel trick </a:t>
            </a:r>
            <a:r>
              <a:rPr lang="en-US" sz="2000" b="1" dirty="0">
                <a:solidFill>
                  <a:schemeClr val="bg1"/>
                </a:solidFill>
                <a:latin typeface="Arial" panose="020B0604020202020204" pitchFamily="34" charset="0"/>
                <a:cs typeface="Arial" panose="020B0604020202020204" pitchFamily="34" charset="0"/>
              </a:rPr>
              <a:t>to find the classifier without really transforming the data into higher dimensions</a:t>
            </a:r>
          </a:p>
        </p:txBody>
      </p:sp>
    </p:spTree>
    <p:extLst>
      <p:ext uri="{BB962C8B-B14F-4D97-AF65-F5344CB8AC3E}">
        <p14:creationId xmlns:p14="http://schemas.microsoft.com/office/powerpoint/2010/main" val="336207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92ABA-F830-8E49-B004-F8DD1756BC78}"/>
              </a:ext>
            </a:extLst>
          </p:cNvPr>
          <p:cNvSpPr>
            <a:spLocks noGrp="1"/>
          </p:cNvSpPr>
          <p:nvPr>
            <p:ph type="title"/>
          </p:nvPr>
        </p:nvSpPr>
        <p:spPr/>
        <p:txBody>
          <a:bodyPr/>
          <a:lstStyle/>
          <a:p>
            <a:r>
              <a:rPr lang="en-US" dirty="0"/>
              <a:t>Algorithms to be discussed</a:t>
            </a:r>
          </a:p>
        </p:txBody>
      </p:sp>
      <p:sp>
        <p:nvSpPr>
          <p:cNvPr id="3" name="Content Placeholder 2">
            <a:extLst>
              <a:ext uri="{FF2B5EF4-FFF2-40B4-BE49-F238E27FC236}">
                <a16:creationId xmlns:a16="http://schemas.microsoft.com/office/drawing/2014/main" id="{6AA37538-A4BA-FA43-8DBA-C4087F79DA3B}"/>
              </a:ext>
            </a:extLst>
          </p:cNvPr>
          <p:cNvSpPr>
            <a:spLocks noGrp="1"/>
          </p:cNvSpPr>
          <p:nvPr>
            <p:ph idx="1"/>
          </p:nvPr>
        </p:nvSpPr>
        <p:spPr/>
        <p:txBody>
          <a:bodyPr>
            <a:normAutofit/>
          </a:bodyPr>
          <a:lstStyle/>
          <a:p>
            <a:r>
              <a:rPr lang="en-US" b="1" i="1" dirty="0">
                <a:solidFill>
                  <a:schemeClr val="tx1">
                    <a:lumMod val="50000"/>
                    <a:lumOff val="50000"/>
                  </a:schemeClr>
                </a:solidFill>
              </a:rPr>
              <a:t>Supervised</a:t>
            </a:r>
          </a:p>
          <a:p>
            <a:pPr lvl="1"/>
            <a:r>
              <a:rPr lang="en-US" dirty="0">
                <a:solidFill>
                  <a:schemeClr val="tx1">
                    <a:lumMod val="50000"/>
                    <a:lumOff val="50000"/>
                  </a:schemeClr>
                </a:solidFill>
              </a:rPr>
              <a:t>Decision Trees</a:t>
            </a:r>
          </a:p>
          <a:p>
            <a:pPr lvl="1"/>
            <a:r>
              <a:rPr lang="en-US" dirty="0">
                <a:solidFill>
                  <a:schemeClr val="tx1">
                    <a:lumMod val="50000"/>
                    <a:lumOff val="50000"/>
                  </a:schemeClr>
                </a:solidFill>
              </a:rPr>
              <a:t>Random Forest</a:t>
            </a:r>
          </a:p>
          <a:p>
            <a:pPr lvl="1"/>
            <a:r>
              <a:rPr lang="en-US" dirty="0">
                <a:solidFill>
                  <a:schemeClr val="tx1">
                    <a:lumMod val="50000"/>
                    <a:lumOff val="50000"/>
                  </a:schemeClr>
                </a:solidFill>
              </a:rPr>
              <a:t>Boosting and bagging</a:t>
            </a:r>
          </a:p>
          <a:p>
            <a:pPr lvl="1"/>
            <a:r>
              <a:rPr lang="en-US" dirty="0">
                <a:solidFill>
                  <a:schemeClr val="tx1">
                    <a:lumMod val="50000"/>
                    <a:lumOff val="50000"/>
                  </a:schemeClr>
                </a:solidFill>
              </a:rPr>
              <a:t>Logistic Regression</a:t>
            </a:r>
          </a:p>
          <a:p>
            <a:pPr lvl="1"/>
            <a:r>
              <a:rPr lang="en-US" dirty="0">
                <a:solidFill>
                  <a:schemeClr val="tx1">
                    <a:lumMod val="50000"/>
                    <a:lumOff val="50000"/>
                  </a:schemeClr>
                </a:solidFill>
              </a:rPr>
              <a:t>Support Vector Machine</a:t>
            </a:r>
          </a:p>
          <a:p>
            <a:endParaRPr lang="en-US" dirty="0"/>
          </a:p>
          <a:p>
            <a:r>
              <a:rPr lang="en-US" b="1" i="1" dirty="0">
                <a:solidFill>
                  <a:srgbClr val="FFC000"/>
                </a:solidFill>
              </a:rPr>
              <a:t>Unsupervised</a:t>
            </a:r>
          </a:p>
          <a:p>
            <a:pPr lvl="1"/>
            <a:r>
              <a:rPr lang="en-US" dirty="0"/>
              <a:t>Principal Components Analysis</a:t>
            </a:r>
          </a:p>
          <a:p>
            <a:pPr lvl="1"/>
            <a:r>
              <a:rPr lang="en-US" dirty="0"/>
              <a:t>K-means Clustering</a:t>
            </a:r>
          </a:p>
        </p:txBody>
      </p:sp>
    </p:spTree>
    <p:extLst>
      <p:ext uri="{BB962C8B-B14F-4D97-AF65-F5344CB8AC3E}">
        <p14:creationId xmlns:p14="http://schemas.microsoft.com/office/powerpoint/2010/main" val="2995136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35139-8BA1-7A48-B0D2-2E0AD0C16F1B}"/>
              </a:ext>
            </a:extLst>
          </p:cNvPr>
          <p:cNvSpPr>
            <a:spLocks noGrp="1"/>
          </p:cNvSpPr>
          <p:nvPr>
            <p:ph type="title"/>
          </p:nvPr>
        </p:nvSpPr>
        <p:spPr/>
        <p:txBody>
          <a:bodyPr/>
          <a:lstStyle/>
          <a:p>
            <a:r>
              <a:rPr lang="en-US" dirty="0"/>
              <a:t>K-means clustering</a:t>
            </a:r>
          </a:p>
        </p:txBody>
      </p:sp>
      <p:pic>
        <p:nvPicPr>
          <p:cNvPr id="4" name="Picture 3">
            <a:extLst>
              <a:ext uri="{FF2B5EF4-FFF2-40B4-BE49-F238E27FC236}">
                <a16:creationId xmlns:a16="http://schemas.microsoft.com/office/drawing/2014/main" id="{894DC628-7B4B-1E40-97CC-DF9C011FCFD3}"/>
              </a:ext>
            </a:extLst>
          </p:cNvPr>
          <p:cNvPicPr>
            <a:picLocks noChangeAspect="1"/>
          </p:cNvPicPr>
          <p:nvPr/>
        </p:nvPicPr>
        <p:blipFill>
          <a:blip r:embed="rId2"/>
          <a:stretch>
            <a:fillRect/>
          </a:stretch>
        </p:blipFill>
        <p:spPr>
          <a:xfrm>
            <a:off x="127009" y="1762159"/>
            <a:ext cx="5626829" cy="1559462"/>
          </a:xfrm>
          <a:prstGeom prst="rect">
            <a:avLst/>
          </a:prstGeom>
        </p:spPr>
      </p:pic>
      <p:pic>
        <p:nvPicPr>
          <p:cNvPr id="5" name="Picture 4">
            <a:extLst>
              <a:ext uri="{FF2B5EF4-FFF2-40B4-BE49-F238E27FC236}">
                <a16:creationId xmlns:a16="http://schemas.microsoft.com/office/drawing/2014/main" id="{5D50B482-651E-8D4E-8822-481DE82E7F08}"/>
              </a:ext>
            </a:extLst>
          </p:cNvPr>
          <p:cNvPicPr>
            <a:picLocks noChangeAspect="1"/>
          </p:cNvPicPr>
          <p:nvPr/>
        </p:nvPicPr>
        <p:blipFill>
          <a:blip r:embed="rId3"/>
          <a:stretch>
            <a:fillRect/>
          </a:stretch>
        </p:blipFill>
        <p:spPr>
          <a:xfrm>
            <a:off x="5975367" y="982230"/>
            <a:ext cx="5760400" cy="4292605"/>
          </a:xfrm>
          <a:prstGeom prst="rect">
            <a:avLst/>
          </a:prstGeom>
        </p:spPr>
      </p:pic>
      <p:sp>
        <p:nvSpPr>
          <p:cNvPr id="6" name="Rectangle 5">
            <a:extLst>
              <a:ext uri="{FF2B5EF4-FFF2-40B4-BE49-F238E27FC236}">
                <a16:creationId xmlns:a16="http://schemas.microsoft.com/office/drawing/2014/main" id="{9696DD81-B2C4-BB4B-8E05-C5014CD90A5F}"/>
              </a:ext>
            </a:extLst>
          </p:cNvPr>
          <p:cNvSpPr/>
          <p:nvPr/>
        </p:nvSpPr>
        <p:spPr>
          <a:xfrm>
            <a:off x="4557370" y="6404990"/>
            <a:ext cx="3760011" cy="276999"/>
          </a:xfrm>
          <a:prstGeom prst="rect">
            <a:avLst/>
          </a:prstGeom>
        </p:spPr>
        <p:txBody>
          <a:bodyPr wrap="square">
            <a:spAutoFit/>
          </a:bodyPr>
          <a:lstStyle/>
          <a:p>
            <a:r>
              <a:rPr lang="en-US" sz="1200" i="1" dirty="0">
                <a:solidFill>
                  <a:schemeClr val="bg1"/>
                </a:solidFill>
              </a:rPr>
              <a:t>https://blog.easysol.net/machine-learning-algorithms-3/</a:t>
            </a:r>
          </a:p>
        </p:txBody>
      </p:sp>
      <p:sp>
        <p:nvSpPr>
          <p:cNvPr id="7" name="TextBox 6">
            <a:extLst>
              <a:ext uri="{FF2B5EF4-FFF2-40B4-BE49-F238E27FC236}">
                <a16:creationId xmlns:a16="http://schemas.microsoft.com/office/drawing/2014/main" id="{C4F8BC53-A9CF-F348-A6E0-31715AC782B4}"/>
              </a:ext>
            </a:extLst>
          </p:cNvPr>
          <p:cNvSpPr txBox="1"/>
          <p:nvPr/>
        </p:nvSpPr>
        <p:spPr>
          <a:xfrm>
            <a:off x="686121" y="3243180"/>
            <a:ext cx="1009498" cy="369332"/>
          </a:xfrm>
          <a:prstGeom prst="rect">
            <a:avLst/>
          </a:prstGeom>
          <a:noFill/>
        </p:spPr>
        <p:txBody>
          <a:bodyPr wrap="square" rtlCol="0">
            <a:spAutoFit/>
          </a:bodyPr>
          <a:lstStyle/>
          <a:p>
            <a:pPr algn="ctr"/>
            <a:r>
              <a:rPr lang="en-US" b="1" i="1" dirty="0" err="1">
                <a:solidFill>
                  <a:schemeClr val="bg1"/>
                </a:solidFill>
              </a:rPr>
              <a:t>setosa</a:t>
            </a:r>
            <a:endParaRPr lang="en-US" b="1" i="1" dirty="0">
              <a:solidFill>
                <a:schemeClr val="bg1"/>
              </a:solidFill>
            </a:endParaRPr>
          </a:p>
        </p:txBody>
      </p:sp>
      <p:sp>
        <p:nvSpPr>
          <p:cNvPr id="8" name="TextBox 7">
            <a:extLst>
              <a:ext uri="{FF2B5EF4-FFF2-40B4-BE49-F238E27FC236}">
                <a16:creationId xmlns:a16="http://schemas.microsoft.com/office/drawing/2014/main" id="{11D75163-0073-EF43-BB09-B3499F22F794}"/>
              </a:ext>
            </a:extLst>
          </p:cNvPr>
          <p:cNvSpPr txBox="1"/>
          <p:nvPr/>
        </p:nvSpPr>
        <p:spPr>
          <a:xfrm>
            <a:off x="2257668" y="3249276"/>
            <a:ext cx="1296011" cy="369332"/>
          </a:xfrm>
          <a:prstGeom prst="rect">
            <a:avLst/>
          </a:prstGeom>
          <a:noFill/>
        </p:spPr>
        <p:txBody>
          <a:bodyPr wrap="square" rtlCol="0">
            <a:spAutoFit/>
          </a:bodyPr>
          <a:lstStyle/>
          <a:p>
            <a:pPr algn="ctr"/>
            <a:r>
              <a:rPr lang="en-US" b="1" i="1" dirty="0" err="1">
                <a:solidFill>
                  <a:schemeClr val="bg1"/>
                </a:solidFill>
              </a:rPr>
              <a:t>verisicolor</a:t>
            </a:r>
            <a:endParaRPr lang="en-US" b="1" i="1" dirty="0">
              <a:solidFill>
                <a:schemeClr val="bg1"/>
              </a:solidFill>
            </a:endParaRPr>
          </a:p>
        </p:txBody>
      </p:sp>
      <p:sp>
        <p:nvSpPr>
          <p:cNvPr id="9" name="TextBox 8">
            <a:extLst>
              <a:ext uri="{FF2B5EF4-FFF2-40B4-BE49-F238E27FC236}">
                <a16:creationId xmlns:a16="http://schemas.microsoft.com/office/drawing/2014/main" id="{E893293A-0B6B-374A-AC58-6FF4106C0ADE}"/>
              </a:ext>
            </a:extLst>
          </p:cNvPr>
          <p:cNvSpPr txBox="1"/>
          <p:nvPr/>
        </p:nvSpPr>
        <p:spPr>
          <a:xfrm>
            <a:off x="4077934" y="3248057"/>
            <a:ext cx="1296011" cy="369332"/>
          </a:xfrm>
          <a:prstGeom prst="rect">
            <a:avLst/>
          </a:prstGeom>
          <a:noFill/>
        </p:spPr>
        <p:txBody>
          <a:bodyPr wrap="square" rtlCol="0">
            <a:spAutoFit/>
          </a:bodyPr>
          <a:lstStyle/>
          <a:p>
            <a:pPr algn="ctr"/>
            <a:r>
              <a:rPr lang="en-US" b="1" i="1" dirty="0" err="1">
                <a:solidFill>
                  <a:schemeClr val="bg1"/>
                </a:solidFill>
              </a:rPr>
              <a:t>virginica</a:t>
            </a:r>
            <a:endParaRPr lang="en-US" b="1" i="1" dirty="0">
              <a:solidFill>
                <a:schemeClr val="bg1"/>
              </a:solidFill>
            </a:endParaRPr>
          </a:p>
        </p:txBody>
      </p:sp>
      <p:sp>
        <p:nvSpPr>
          <p:cNvPr id="10" name="Content Placeholder 4">
            <a:extLst>
              <a:ext uri="{FF2B5EF4-FFF2-40B4-BE49-F238E27FC236}">
                <a16:creationId xmlns:a16="http://schemas.microsoft.com/office/drawing/2014/main" id="{A4A42CA1-EE05-C840-8AF2-BF94E14E955D}"/>
              </a:ext>
            </a:extLst>
          </p:cNvPr>
          <p:cNvSpPr>
            <a:spLocks noGrp="1"/>
          </p:cNvSpPr>
          <p:nvPr>
            <p:ph idx="1"/>
          </p:nvPr>
        </p:nvSpPr>
        <p:spPr>
          <a:xfrm>
            <a:off x="310745" y="3827147"/>
            <a:ext cx="5537223" cy="1138392"/>
          </a:xfrm>
        </p:spPr>
        <p:txBody>
          <a:bodyPr>
            <a:normAutofit/>
          </a:bodyPr>
          <a:lstStyle/>
          <a:p>
            <a:pPr marL="0" indent="0">
              <a:buNone/>
            </a:pPr>
            <a:r>
              <a:rPr lang="en-US" sz="2400" b="1" i="1" dirty="0">
                <a:solidFill>
                  <a:srgbClr val="FFC000"/>
                </a:solidFill>
              </a:rPr>
              <a:t>Goal: </a:t>
            </a:r>
            <a:r>
              <a:rPr lang="en-US" sz="2400" b="1" i="1" dirty="0"/>
              <a:t>Find out optimal clusters that represent the three flowers using two features</a:t>
            </a:r>
          </a:p>
        </p:txBody>
      </p:sp>
      <p:sp>
        <p:nvSpPr>
          <p:cNvPr id="11" name="Content Placeholder 4">
            <a:extLst>
              <a:ext uri="{FF2B5EF4-FFF2-40B4-BE49-F238E27FC236}">
                <a16:creationId xmlns:a16="http://schemas.microsoft.com/office/drawing/2014/main" id="{CCDED581-D61B-1341-A8AD-B8187AD5BFEB}"/>
              </a:ext>
            </a:extLst>
          </p:cNvPr>
          <p:cNvSpPr txBox="1">
            <a:spLocks/>
          </p:cNvSpPr>
          <p:nvPr/>
        </p:nvSpPr>
        <p:spPr>
          <a:xfrm>
            <a:off x="1502318" y="1300545"/>
            <a:ext cx="2876209" cy="5691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i="1" dirty="0"/>
              <a:t>The Iris dataset</a:t>
            </a:r>
          </a:p>
        </p:txBody>
      </p:sp>
    </p:spTree>
    <p:extLst>
      <p:ext uri="{BB962C8B-B14F-4D97-AF65-F5344CB8AC3E}">
        <p14:creationId xmlns:p14="http://schemas.microsoft.com/office/powerpoint/2010/main" val="47008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21462-663D-394E-A9CD-A4E09E4592A6}"/>
              </a:ext>
            </a:extLst>
          </p:cNvPr>
          <p:cNvSpPr>
            <a:spLocks noGrp="1"/>
          </p:cNvSpPr>
          <p:nvPr>
            <p:ph type="title"/>
          </p:nvPr>
        </p:nvSpPr>
        <p:spPr/>
        <p:txBody>
          <a:bodyPr/>
          <a:lstStyle/>
          <a:p>
            <a:r>
              <a:rPr lang="en-US" dirty="0"/>
              <a:t>K-means clustering</a:t>
            </a:r>
          </a:p>
        </p:txBody>
      </p:sp>
      <p:pic>
        <p:nvPicPr>
          <p:cNvPr id="8" name="Picture 7">
            <a:extLst>
              <a:ext uri="{FF2B5EF4-FFF2-40B4-BE49-F238E27FC236}">
                <a16:creationId xmlns:a16="http://schemas.microsoft.com/office/drawing/2014/main" id="{1794B960-367D-394B-B8DA-5365C5E43D7E}"/>
              </a:ext>
            </a:extLst>
          </p:cNvPr>
          <p:cNvPicPr>
            <a:picLocks noChangeAspect="1"/>
          </p:cNvPicPr>
          <p:nvPr/>
        </p:nvPicPr>
        <p:blipFill>
          <a:blip r:embed="rId2"/>
          <a:stretch>
            <a:fillRect/>
          </a:stretch>
        </p:blipFill>
        <p:spPr>
          <a:xfrm>
            <a:off x="283354" y="1015402"/>
            <a:ext cx="3539738" cy="2757902"/>
          </a:xfrm>
          <a:prstGeom prst="rect">
            <a:avLst/>
          </a:prstGeom>
        </p:spPr>
      </p:pic>
      <p:pic>
        <p:nvPicPr>
          <p:cNvPr id="9" name="Picture 8">
            <a:extLst>
              <a:ext uri="{FF2B5EF4-FFF2-40B4-BE49-F238E27FC236}">
                <a16:creationId xmlns:a16="http://schemas.microsoft.com/office/drawing/2014/main" id="{5E48D3C8-C29C-1B4A-B40F-E2D97433D477}"/>
              </a:ext>
            </a:extLst>
          </p:cNvPr>
          <p:cNvPicPr>
            <a:picLocks noChangeAspect="1"/>
          </p:cNvPicPr>
          <p:nvPr/>
        </p:nvPicPr>
        <p:blipFill>
          <a:blip r:embed="rId3"/>
          <a:stretch>
            <a:fillRect/>
          </a:stretch>
        </p:blipFill>
        <p:spPr>
          <a:xfrm>
            <a:off x="283353" y="3811055"/>
            <a:ext cx="3548275" cy="2757901"/>
          </a:xfrm>
          <a:prstGeom prst="rect">
            <a:avLst/>
          </a:prstGeom>
        </p:spPr>
      </p:pic>
      <p:pic>
        <p:nvPicPr>
          <p:cNvPr id="10" name="Picture 9">
            <a:extLst>
              <a:ext uri="{FF2B5EF4-FFF2-40B4-BE49-F238E27FC236}">
                <a16:creationId xmlns:a16="http://schemas.microsoft.com/office/drawing/2014/main" id="{F3DB0113-1CCD-DD4F-B1FB-0F79FC1AC7DC}"/>
              </a:ext>
            </a:extLst>
          </p:cNvPr>
          <p:cNvPicPr>
            <a:picLocks noChangeAspect="1"/>
          </p:cNvPicPr>
          <p:nvPr/>
        </p:nvPicPr>
        <p:blipFill>
          <a:blip r:embed="rId4"/>
          <a:stretch>
            <a:fillRect/>
          </a:stretch>
        </p:blipFill>
        <p:spPr>
          <a:xfrm>
            <a:off x="4076439" y="1015402"/>
            <a:ext cx="7922362" cy="2039587"/>
          </a:xfrm>
          <a:prstGeom prst="rect">
            <a:avLst/>
          </a:prstGeom>
        </p:spPr>
      </p:pic>
      <p:sp>
        <p:nvSpPr>
          <p:cNvPr id="11" name="TextBox 10">
            <a:extLst>
              <a:ext uri="{FF2B5EF4-FFF2-40B4-BE49-F238E27FC236}">
                <a16:creationId xmlns:a16="http://schemas.microsoft.com/office/drawing/2014/main" id="{4D6E93E0-2E45-444D-BB6F-CA7519FAF010}"/>
              </a:ext>
            </a:extLst>
          </p:cNvPr>
          <p:cNvSpPr txBox="1"/>
          <p:nvPr/>
        </p:nvSpPr>
        <p:spPr>
          <a:xfrm>
            <a:off x="4269638" y="3715537"/>
            <a:ext cx="7639008" cy="2677656"/>
          </a:xfrm>
          <a:prstGeom prst="rect">
            <a:avLst/>
          </a:prstGeom>
          <a:noFill/>
        </p:spPr>
        <p:txBody>
          <a:bodyPr wrap="square" rtlCol="0">
            <a:spAutoFit/>
          </a:bodyPr>
          <a:lstStyle/>
          <a:p>
            <a:pPr marL="285750" indent="-285750">
              <a:buFont typeface="Arial" panose="020B0604020202020204" pitchFamily="34" charset="0"/>
              <a:buChar char="•"/>
            </a:pPr>
            <a:r>
              <a:rPr lang="en-US" sz="2400" b="1" i="1" dirty="0">
                <a:solidFill>
                  <a:schemeClr val="bg1"/>
                </a:solidFill>
              </a:rPr>
              <a:t>Specify the </a:t>
            </a:r>
            <a:r>
              <a:rPr lang="en-US" sz="2400" b="1" i="1" dirty="0">
                <a:solidFill>
                  <a:srgbClr val="FFC000"/>
                </a:solidFill>
              </a:rPr>
              <a:t>number of clusters </a:t>
            </a:r>
            <a:r>
              <a:rPr lang="en-US" sz="2400" b="1" i="1" dirty="0">
                <a:solidFill>
                  <a:schemeClr val="bg1"/>
                </a:solidFill>
              </a:rPr>
              <a:t>required (k=2)</a:t>
            </a:r>
          </a:p>
          <a:p>
            <a:pPr marL="285750" indent="-285750">
              <a:buFont typeface="Arial" panose="020B0604020202020204" pitchFamily="34" charset="0"/>
              <a:buChar char="•"/>
            </a:pPr>
            <a:r>
              <a:rPr lang="en-US" sz="2400" b="1" i="1" dirty="0">
                <a:solidFill>
                  <a:schemeClr val="bg1"/>
                </a:solidFill>
              </a:rPr>
              <a:t>Calculate </a:t>
            </a:r>
            <a:r>
              <a:rPr lang="en-US" sz="2400" b="1" i="1" dirty="0">
                <a:solidFill>
                  <a:srgbClr val="FFC000"/>
                </a:solidFill>
              </a:rPr>
              <a:t>distance</a:t>
            </a:r>
            <a:r>
              <a:rPr lang="en-US" sz="2400" b="1" i="1" dirty="0">
                <a:solidFill>
                  <a:schemeClr val="bg1"/>
                </a:solidFill>
              </a:rPr>
              <a:t> from cluster point to every point in the distribution of values</a:t>
            </a:r>
          </a:p>
          <a:p>
            <a:pPr marL="285750" indent="-285750">
              <a:buFont typeface="Arial" panose="020B0604020202020204" pitchFamily="34" charset="0"/>
              <a:buChar char="•"/>
            </a:pPr>
            <a:r>
              <a:rPr lang="en-US" sz="2400" b="1" i="1" dirty="0">
                <a:solidFill>
                  <a:schemeClr val="bg1"/>
                </a:solidFill>
              </a:rPr>
              <a:t>Assign points to a </a:t>
            </a:r>
            <a:r>
              <a:rPr lang="en-US" sz="2400" b="1" i="1" dirty="0">
                <a:solidFill>
                  <a:srgbClr val="FFC000"/>
                </a:solidFill>
              </a:rPr>
              <a:t>cluster</a:t>
            </a:r>
            <a:r>
              <a:rPr lang="en-US" sz="2400" b="1" i="1" dirty="0">
                <a:solidFill>
                  <a:schemeClr val="bg1"/>
                </a:solidFill>
              </a:rPr>
              <a:t> based on the closest distance</a:t>
            </a:r>
          </a:p>
          <a:p>
            <a:pPr marL="285750" indent="-285750">
              <a:buFont typeface="Arial" panose="020B0604020202020204" pitchFamily="34" charset="0"/>
              <a:buChar char="•"/>
            </a:pPr>
            <a:r>
              <a:rPr lang="en-US" sz="2400" b="1" i="1" dirty="0">
                <a:solidFill>
                  <a:schemeClr val="bg1"/>
                </a:solidFill>
              </a:rPr>
              <a:t>Find </a:t>
            </a:r>
            <a:r>
              <a:rPr lang="en-US" sz="2400" b="1" i="1" dirty="0">
                <a:solidFill>
                  <a:srgbClr val="FFC000"/>
                </a:solidFill>
              </a:rPr>
              <a:t>centroid</a:t>
            </a:r>
            <a:r>
              <a:rPr lang="en-US" sz="2400" b="1" i="1" dirty="0">
                <a:solidFill>
                  <a:schemeClr val="bg1"/>
                </a:solidFill>
              </a:rPr>
              <a:t> of those points</a:t>
            </a:r>
          </a:p>
          <a:p>
            <a:pPr marL="285750" indent="-285750">
              <a:buFont typeface="Arial" panose="020B0604020202020204" pitchFamily="34" charset="0"/>
              <a:buChar char="•"/>
            </a:pPr>
            <a:r>
              <a:rPr lang="en-US" sz="2400" b="1" i="1" dirty="0">
                <a:solidFill>
                  <a:schemeClr val="bg1"/>
                </a:solidFill>
              </a:rPr>
              <a:t>Place new cluster center at that point</a:t>
            </a:r>
          </a:p>
          <a:p>
            <a:pPr marL="285750" indent="-285750">
              <a:buFont typeface="Arial" panose="020B0604020202020204" pitchFamily="34" charset="0"/>
              <a:buChar char="•"/>
            </a:pPr>
            <a:r>
              <a:rPr lang="en-US" sz="2400" b="1" i="1" dirty="0">
                <a:solidFill>
                  <a:schemeClr val="bg1"/>
                </a:solidFill>
              </a:rPr>
              <a:t>Repeat till no change in centroid value</a:t>
            </a:r>
          </a:p>
        </p:txBody>
      </p:sp>
    </p:spTree>
    <p:extLst>
      <p:ext uri="{BB962C8B-B14F-4D97-AF65-F5344CB8AC3E}">
        <p14:creationId xmlns:p14="http://schemas.microsoft.com/office/powerpoint/2010/main" val="3719675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667FA-8446-1548-9576-4CC9560CE6D6}"/>
              </a:ext>
            </a:extLst>
          </p:cNvPr>
          <p:cNvSpPr>
            <a:spLocks noGrp="1"/>
          </p:cNvSpPr>
          <p:nvPr>
            <p:ph type="title"/>
          </p:nvPr>
        </p:nvSpPr>
        <p:spPr/>
        <p:txBody>
          <a:bodyPr/>
          <a:lstStyle/>
          <a:p>
            <a:r>
              <a:rPr lang="en-US" dirty="0"/>
              <a:t>K-means clustering using different k values</a:t>
            </a:r>
          </a:p>
        </p:txBody>
      </p:sp>
      <p:pic>
        <p:nvPicPr>
          <p:cNvPr id="4" name="Picture 3">
            <a:extLst>
              <a:ext uri="{FF2B5EF4-FFF2-40B4-BE49-F238E27FC236}">
                <a16:creationId xmlns:a16="http://schemas.microsoft.com/office/drawing/2014/main" id="{B4F66D1E-2B8F-164B-99C4-32085916119A}"/>
              </a:ext>
            </a:extLst>
          </p:cNvPr>
          <p:cNvPicPr>
            <a:picLocks noChangeAspect="1"/>
          </p:cNvPicPr>
          <p:nvPr/>
        </p:nvPicPr>
        <p:blipFill>
          <a:blip r:embed="rId2"/>
          <a:stretch>
            <a:fillRect/>
          </a:stretch>
        </p:blipFill>
        <p:spPr>
          <a:xfrm>
            <a:off x="192188" y="1027662"/>
            <a:ext cx="5877531" cy="4703667"/>
          </a:xfrm>
          <a:prstGeom prst="rect">
            <a:avLst/>
          </a:prstGeom>
        </p:spPr>
      </p:pic>
      <p:pic>
        <p:nvPicPr>
          <p:cNvPr id="5" name="Picture 4">
            <a:extLst>
              <a:ext uri="{FF2B5EF4-FFF2-40B4-BE49-F238E27FC236}">
                <a16:creationId xmlns:a16="http://schemas.microsoft.com/office/drawing/2014/main" id="{39E68E5F-B713-DF40-88EE-DBFA85861F12}"/>
              </a:ext>
            </a:extLst>
          </p:cNvPr>
          <p:cNvPicPr>
            <a:picLocks noChangeAspect="1"/>
          </p:cNvPicPr>
          <p:nvPr/>
        </p:nvPicPr>
        <p:blipFill>
          <a:blip r:embed="rId3"/>
          <a:stretch>
            <a:fillRect/>
          </a:stretch>
        </p:blipFill>
        <p:spPr>
          <a:xfrm>
            <a:off x="6244756" y="1027662"/>
            <a:ext cx="4336766" cy="3446367"/>
          </a:xfrm>
          <a:prstGeom prst="rect">
            <a:avLst/>
          </a:prstGeom>
        </p:spPr>
      </p:pic>
      <p:sp>
        <p:nvSpPr>
          <p:cNvPr id="6" name="TextBox 5">
            <a:extLst>
              <a:ext uri="{FF2B5EF4-FFF2-40B4-BE49-F238E27FC236}">
                <a16:creationId xmlns:a16="http://schemas.microsoft.com/office/drawing/2014/main" id="{FD9DC2B0-7DD7-354D-8A7C-C38123B36B2A}"/>
              </a:ext>
            </a:extLst>
          </p:cNvPr>
          <p:cNvSpPr txBox="1"/>
          <p:nvPr/>
        </p:nvSpPr>
        <p:spPr>
          <a:xfrm>
            <a:off x="6263013" y="4807999"/>
            <a:ext cx="5736799"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i="1" dirty="0">
                <a:solidFill>
                  <a:schemeClr val="bg1"/>
                </a:solidFill>
              </a:rPr>
              <a:t>Repeat k-means clustering for </a:t>
            </a:r>
            <a:r>
              <a:rPr lang="en-US" sz="2000" b="1" i="1" dirty="0">
                <a:solidFill>
                  <a:srgbClr val="FFC000"/>
                </a:solidFill>
              </a:rPr>
              <a:t>multiple values of k</a:t>
            </a:r>
          </a:p>
          <a:p>
            <a:pPr marL="285750" indent="-285750">
              <a:buFont typeface="Arial" panose="020B0604020202020204" pitchFamily="34" charset="0"/>
              <a:buChar char="•"/>
            </a:pPr>
            <a:r>
              <a:rPr lang="en-US" sz="2000" b="1" i="1" dirty="0">
                <a:solidFill>
                  <a:schemeClr val="bg1"/>
                </a:solidFill>
              </a:rPr>
              <a:t>Calculate </a:t>
            </a:r>
            <a:r>
              <a:rPr lang="en-US" sz="2000" b="1" i="1" dirty="0">
                <a:solidFill>
                  <a:srgbClr val="FFC000"/>
                </a:solidFill>
              </a:rPr>
              <a:t>sum of squared errors </a:t>
            </a:r>
            <a:r>
              <a:rPr lang="en-US" sz="2000" b="1" i="1" dirty="0">
                <a:solidFill>
                  <a:schemeClr val="bg1"/>
                </a:solidFill>
              </a:rPr>
              <a:t>(SSEs) for every value of k, and plot it</a:t>
            </a:r>
          </a:p>
          <a:p>
            <a:pPr marL="285750" indent="-285750">
              <a:buFont typeface="Arial" panose="020B0604020202020204" pitchFamily="34" charset="0"/>
              <a:buChar char="•"/>
            </a:pPr>
            <a:r>
              <a:rPr lang="en-US" sz="2000" b="1" i="1" dirty="0">
                <a:solidFill>
                  <a:schemeClr val="bg1"/>
                </a:solidFill>
              </a:rPr>
              <a:t>K with very little change going to k+1 clusters is the most optimal</a:t>
            </a:r>
          </a:p>
        </p:txBody>
      </p:sp>
    </p:spTree>
    <p:extLst>
      <p:ext uri="{BB962C8B-B14F-4D97-AF65-F5344CB8AC3E}">
        <p14:creationId xmlns:p14="http://schemas.microsoft.com/office/powerpoint/2010/main" val="389812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53D6-C6D5-F641-87F6-4C69BBF86FC5}"/>
              </a:ext>
            </a:extLst>
          </p:cNvPr>
          <p:cNvSpPr>
            <a:spLocks noGrp="1"/>
          </p:cNvSpPr>
          <p:nvPr>
            <p:ph type="title"/>
          </p:nvPr>
        </p:nvSpPr>
        <p:spPr/>
        <p:txBody>
          <a:bodyPr/>
          <a:lstStyle/>
          <a:p>
            <a:r>
              <a:rPr lang="en-US" dirty="0"/>
              <a:t>PCA – Basic concept</a:t>
            </a:r>
          </a:p>
        </p:txBody>
      </p:sp>
      <p:sp>
        <p:nvSpPr>
          <p:cNvPr id="4" name="Content Placeholder 2">
            <a:extLst>
              <a:ext uri="{FF2B5EF4-FFF2-40B4-BE49-F238E27FC236}">
                <a16:creationId xmlns:a16="http://schemas.microsoft.com/office/drawing/2014/main" id="{4B7F6BBD-0907-8640-B8DB-105342940F8B}"/>
              </a:ext>
            </a:extLst>
          </p:cNvPr>
          <p:cNvSpPr>
            <a:spLocks noGrp="1"/>
          </p:cNvSpPr>
          <p:nvPr>
            <p:ph idx="1"/>
          </p:nvPr>
        </p:nvSpPr>
        <p:spPr>
          <a:xfrm>
            <a:off x="691593" y="1213475"/>
            <a:ext cx="10797983" cy="652318"/>
          </a:xfrm>
        </p:spPr>
        <p:txBody>
          <a:bodyPr>
            <a:normAutofit fontScale="92500" lnSpcReduction="20000"/>
          </a:bodyPr>
          <a:lstStyle/>
          <a:p>
            <a:r>
              <a:rPr lang="en-US" b="1" i="1" dirty="0"/>
              <a:t>Transforming distribution of data into another scale based on variance</a:t>
            </a:r>
          </a:p>
        </p:txBody>
      </p:sp>
      <p:cxnSp>
        <p:nvCxnSpPr>
          <p:cNvPr id="5" name="Straight Arrow Connector 4">
            <a:extLst>
              <a:ext uri="{FF2B5EF4-FFF2-40B4-BE49-F238E27FC236}">
                <a16:creationId xmlns:a16="http://schemas.microsoft.com/office/drawing/2014/main" id="{80FD9666-CC0B-8F46-8B20-04C5E3FF5B28}"/>
              </a:ext>
            </a:extLst>
          </p:cNvPr>
          <p:cNvCxnSpPr/>
          <p:nvPr/>
        </p:nvCxnSpPr>
        <p:spPr>
          <a:xfrm flipV="1">
            <a:off x="1773398" y="2667896"/>
            <a:ext cx="0" cy="22018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1C246C7-3735-EB41-91CD-F860FC506908}"/>
              </a:ext>
            </a:extLst>
          </p:cNvPr>
          <p:cNvCxnSpPr/>
          <p:nvPr/>
        </p:nvCxnSpPr>
        <p:spPr>
          <a:xfrm>
            <a:off x="1780713" y="4884402"/>
            <a:ext cx="258226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F2941B4-B80C-5449-8146-DF685BAB0F4F}"/>
              </a:ext>
            </a:extLst>
          </p:cNvPr>
          <p:cNvSpPr txBox="1"/>
          <p:nvPr/>
        </p:nvSpPr>
        <p:spPr>
          <a:xfrm rot="16200000">
            <a:off x="744437" y="3600017"/>
            <a:ext cx="1616659" cy="369332"/>
          </a:xfrm>
          <a:prstGeom prst="rect">
            <a:avLst/>
          </a:prstGeom>
          <a:noFill/>
        </p:spPr>
        <p:txBody>
          <a:bodyPr wrap="square" rtlCol="0">
            <a:spAutoFit/>
          </a:bodyPr>
          <a:lstStyle/>
          <a:p>
            <a:pPr algn="ctr"/>
            <a:r>
              <a:rPr lang="en-US" dirty="0">
                <a:solidFill>
                  <a:schemeClr val="bg1"/>
                </a:solidFill>
              </a:rPr>
              <a:t>Gene 1 FPKM</a:t>
            </a:r>
          </a:p>
        </p:txBody>
      </p:sp>
      <p:sp>
        <p:nvSpPr>
          <p:cNvPr id="8" name="TextBox 7">
            <a:extLst>
              <a:ext uri="{FF2B5EF4-FFF2-40B4-BE49-F238E27FC236}">
                <a16:creationId xmlns:a16="http://schemas.microsoft.com/office/drawing/2014/main" id="{AA504999-C920-8B42-85FC-B8BDC3245FC0}"/>
              </a:ext>
            </a:extLst>
          </p:cNvPr>
          <p:cNvSpPr txBox="1"/>
          <p:nvPr/>
        </p:nvSpPr>
        <p:spPr>
          <a:xfrm>
            <a:off x="2215967" y="4914487"/>
            <a:ext cx="1588941" cy="369332"/>
          </a:xfrm>
          <a:prstGeom prst="rect">
            <a:avLst/>
          </a:prstGeom>
          <a:noFill/>
        </p:spPr>
        <p:txBody>
          <a:bodyPr wrap="square" rtlCol="0">
            <a:spAutoFit/>
          </a:bodyPr>
          <a:lstStyle/>
          <a:p>
            <a:pPr algn="ctr"/>
            <a:r>
              <a:rPr lang="en-US" dirty="0">
                <a:solidFill>
                  <a:schemeClr val="bg1"/>
                </a:solidFill>
              </a:rPr>
              <a:t>Gene 2 FPKM</a:t>
            </a:r>
          </a:p>
        </p:txBody>
      </p:sp>
      <p:sp>
        <p:nvSpPr>
          <p:cNvPr id="9" name="Oval 8">
            <a:extLst>
              <a:ext uri="{FF2B5EF4-FFF2-40B4-BE49-F238E27FC236}">
                <a16:creationId xmlns:a16="http://schemas.microsoft.com/office/drawing/2014/main" id="{60DE4D3B-97B8-3047-8FA3-F7016AB7EF3E}"/>
              </a:ext>
            </a:extLst>
          </p:cNvPr>
          <p:cNvSpPr/>
          <p:nvPr/>
        </p:nvSpPr>
        <p:spPr>
          <a:xfrm>
            <a:off x="2146473" y="3948056"/>
            <a:ext cx="138989" cy="16825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Oval 9">
            <a:extLst>
              <a:ext uri="{FF2B5EF4-FFF2-40B4-BE49-F238E27FC236}">
                <a16:creationId xmlns:a16="http://schemas.microsoft.com/office/drawing/2014/main" id="{F4F75505-D56A-2146-B539-BAFC9231480B}"/>
              </a:ext>
            </a:extLst>
          </p:cNvPr>
          <p:cNvSpPr/>
          <p:nvPr/>
        </p:nvSpPr>
        <p:spPr>
          <a:xfrm>
            <a:off x="1962373" y="4349173"/>
            <a:ext cx="138989" cy="1682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Oval 10">
            <a:extLst>
              <a:ext uri="{FF2B5EF4-FFF2-40B4-BE49-F238E27FC236}">
                <a16:creationId xmlns:a16="http://schemas.microsoft.com/office/drawing/2014/main" id="{9503A1FE-4825-0144-99A7-51782DE64EF6}"/>
              </a:ext>
            </a:extLst>
          </p:cNvPr>
          <p:cNvSpPr/>
          <p:nvPr/>
        </p:nvSpPr>
        <p:spPr>
          <a:xfrm>
            <a:off x="2387875" y="4079730"/>
            <a:ext cx="138989" cy="168250"/>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Oval 11">
            <a:extLst>
              <a:ext uri="{FF2B5EF4-FFF2-40B4-BE49-F238E27FC236}">
                <a16:creationId xmlns:a16="http://schemas.microsoft.com/office/drawing/2014/main" id="{F649BCD5-12E3-2D4B-B9A6-D92E37D4224D}"/>
              </a:ext>
            </a:extLst>
          </p:cNvPr>
          <p:cNvSpPr/>
          <p:nvPr/>
        </p:nvSpPr>
        <p:spPr>
          <a:xfrm>
            <a:off x="2503699" y="3544501"/>
            <a:ext cx="138989" cy="1682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Oval 12">
            <a:extLst>
              <a:ext uri="{FF2B5EF4-FFF2-40B4-BE49-F238E27FC236}">
                <a16:creationId xmlns:a16="http://schemas.microsoft.com/office/drawing/2014/main" id="{52779C1F-9EA5-274D-9D6A-13A62BEF9D45}"/>
              </a:ext>
            </a:extLst>
          </p:cNvPr>
          <p:cNvSpPr/>
          <p:nvPr/>
        </p:nvSpPr>
        <p:spPr>
          <a:xfrm>
            <a:off x="3190108" y="2848337"/>
            <a:ext cx="138989" cy="16825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4" name="Oval 13">
            <a:extLst>
              <a:ext uri="{FF2B5EF4-FFF2-40B4-BE49-F238E27FC236}">
                <a16:creationId xmlns:a16="http://schemas.microsoft.com/office/drawing/2014/main" id="{622B587C-E5D8-7D44-B3A5-BB4863068B79}"/>
              </a:ext>
            </a:extLst>
          </p:cNvPr>
          <p:cNvSpPr/>
          <p:nvPr/>
        </p:nvSpPr>
        <p:spPr>
          <a:xfrm>
            <a:off x="2837759" y="3607899"/>
            <a:ext cx="138989" cy="16825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Oval 14">
            <a:extLst>
              <a:ext uri="{FF2B5EF4-FFF2-40B4-BE49-F238E27FC236}">
                <a16:creationId xmlns:a16="http://schemas.microsoft.com/office/drawing/2014/main" id="{A8C4C128-F133-3148-A373-6C001E62E720}"/>
              </a:ext>
            </a:extLst>
          </p:cNvPr>
          <p:cNvSpPr/>
          <p:nvPr/>
        </p:nvSpPr>
        <p:spPr>
          <a:xfrm>
            <a:off x="2902377" y="3218975"/>
            <a:ext cx="138989" cy="16825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6" name="Straight Connector 15">
            <a:extLst>
              <a:ext uri="{FF2B5EF4-FFF2-40B4-BE49-F238E27FC236}">
                <a16:creationId xmlns:a16="http://schemas.microsoft.com/office/drawing/2014/main" id="{A622F3AB-3789-F14D-B2F9-7E4BCFD2F91E}"/>
              </a:ext>
            </a:extLst>
          </p:cNvPr>
          <p:cNvCxnSpPr/>
          <p:nvPr/>
        </p:nvCxnSpPr>
        <p:spPr>
          <a:xfrm flipV="1">
            <a:off x="1875811" y="2901983"/>
            <a:ext cx="1631289" cy="1616660"/>
          </a:xfrm>
          <a:prstGeom prst="line">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3D4BC6F-3560-7246-91A7-F17BB24C589A}"/>
              </a:ext>
            </a:extLst>
          </p:cNvPr>
          <p:cNvCxnSpPr/>
          <p:nvPr/>
        </p:nvCxnSpPr>
        <p:spPr>
          <a:xfrm flipH="1" flipV="1">
            <a:off x="2490287" y="3633503"/>
            <a:ext cx="284074" cy="284074"/>
          </a:xfrm>
          <a:prstGeom prst="line">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51164D-3537-874E-8D29-D735C893EA8F}"/>
              </a:ext>
            </a:extLst>
          </p:cNvPr>
          <p:cNvCxnSpPr/>
          <p:nvPr/>
        </p:nvCxnSpPr>
        <p:spPr>
          <a:xfrm>
            <a:off x="5795539" y="3778587"/>
            <a:ext cx="2582266" cy="0"/>
          </a:xfrm>
          <a:prstGeom prst="straightConnector1">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F45AB86-0551-234A-BAB3-756137F4EB6A}"/>
              </a:ext>
            </a:extLst>
          </p:cNvPr>
          <p:cNvCxnSpPr/>
          <p:nvPr/>
        </p:nvCxnSpPr>
        <p:spPr>
          <a:xfrm flipV="1">
            <a:off x="7068386" y="2695938"/>
            <a:ext cx="0" cy="2201876"/>
          </a:xfrm>
          <a:prstGeom prst="straightConnector1">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019B1C19-44D7-7A4E-B361-D26E28734AB3}"/>
              </a:ext>
            </a:extLst>
          </p:cNvPr>
          <p:cNvSpPr/>
          <p:nvPr/>
        </p:nvSpPr>
        <p:spPr>
          <a:xfrm>
            <a:off x="8075443" y="3527431"/>
            <a:ext cx="138989" cy="16825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Oval 20">
            <a:extLst>
              <a:ext uri="{FF2B5EF4-FFF2-40B4-BE49-F238E27FC236}">
                <a16:creationId xmlns:a16="http://schemas.microsoft.com/office/drawing/2014/main" id="{9B8A03AE-29B5-A348-B592-A8CC414F59DD}"/>
              </a:ext>
            </a:extLst>
          </p:cNvPr>
          <p:cNvSpPr/>
          <p:nvPr/>
        </p:nvSpPr>
        <p:spPr>
          <a:xfrm>
            <a:off x="7692614" y="3568886"/>
            <a:ext cx="138989" cy="16825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Oval 21">
            <a:extLst>
              <a:ext uri="{FF2B5EF4-FFF2-40B4-BE49-F238E27FC236}">
                <a16:creationId xmlns:a16="http://schemas.microsoft.com/office/drawing/2014/main" id="{6D9D009B-7527-9E44-9541-A55B5C318AAF}"/>
              </a:ext>
            </a:extLst>
          </p:cNvPr>
          <p:cNvSpPr/>
          <p:nvPr/>
        </p:nvSpPr>
        <p:spPr>
          <a:xfrm>
            <a:off x="7401225" y="3855397"/>
            <a:ext cx="138989" cy="16825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Oval 22">
            <a:extLst>
              <a:ext uri="{FF2B5EF4-FFF2-40B4-BE49-F238E27FC236}">
                <a16:creationId xmlns:a16="http://schemas.microsoft.com/office/drawing/2014/main" id="{5923DC2B-5CDB-F94F-9669-3C8E97F879C8}"/>
              </a:ext>
            </a:extLst>
          </p:cNvPr>
          <p:cNvSpPr/>
          <p:nvPr/>
        </p:nvSpPr>
        <p:spPr>
          <a:xfrm>
            <a:off x="7140318" y="3616434"/>
            <a:ext cx="138989" cy="1682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Oval 23">
            <a:extLst>
              <a:ext uri="{FF2B5EF4-FFF2-40B4-BE49-F238E27FC236}">
                <a16:creationId xmlns:a16="http://schemas.microsoft.com/office/drawing/2014/main" id="{39DA4FD0-B4FA-CD46-87B6-DA3A459567AC}"/>
              </a:ext>
            </a:extLst>
          </p:cNvPr>
          <p:cNvSpPr/>
          <p:nvPr/>
        </p:nvSpPr>
        <p:spPr>
          <a:xfrm>
            <a:off x="6541690" y="3778587"/>
            <a:ext cx="138989" cy="168250"/>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Oval 24">
            <a:extLst>
              <a:ext uri="{FF2B5EF4-FFF2-40B4-BE49-F238E27FC236}">
                <a16:creationId xmlns:a16="http://schemas.microsoft.com/office/drawing/2014/main" id="{BCED6BA6-803F-F642-9B47-B4FBCC52F045}"/>
              </a:ext>
            </a:extLst>
          </p:cNvPr>
          <p:cNvSpPr/>
          <p:nvPr/>
        </p:nvSpPr>
        <p:spPr>
          <a:xfrm>
            <a:off x="6292973" y="3581076"/>
            <a:ext cx="138989" cy="16825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6" name="Oval 25">
            <a:extLst>
              <a:ext uri="{FF2B5EF4-FFF2-40B4-BE49-F238E27FC236}">
                <a16:creationId xmlns:a16="http://schemas.microsoft.com/office/drawing/2014/main" id="{38CCF3B8-5A26-8143-B4FF-EA165E19343F}"/>
              </a:ext>
            </a:extLst>
          </p:cNvPr>
          <p:cNvSpPr/>
          <p:nvPr/>
        </p:nvSpPr>
        <p:spPr>
          <a:xfrm>
            <a:off x="6021091" y="3813944"/>
            <a:ext cx="138989" cy="1682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7" name="TextBox 26">
            <a:extLst>
              <a:ext uri="{FF2B5EF4-FFF2-40B4-BE49-F238E27FC236}">
                <a16:creationId xmlns:a16="http://schemas.microsoft.com/office/drawing/2014/main" id="{B7B3ED4C-6283-B447-A512-64D74406A021}"/>
              </a:ext>
            </a:extLst>
          </p:cNvPr>
          <p:cNvSpPr txBox="1"/>
          <p:nvPr/>
        </p:nvSpPr>
        <p:spPr>
          <a:xfrm>
            <a:off x="6745295" y="4867333"/>
            <a:ext cx="675437" cy="369332"/>
          </a:xfrm>
          <a:prstGeom prst="rect">
            <a:avLst/>
          </a:prstGeom>
          <a:noFill/>
        </p:spPr>
        <p:txBody>
          <a:bodyPr wrap="square" rtlCol="0">
            <a:spAutoFit/>
          </a:bodyPr>
          <a:lstStyle/>
          <a:p>
            <a:pPr algn="ctr"/>
            <a:r>
              <a:rPr lang="en-US" dirty="0">
                <a:solidFill>
                  <a:schemeClr val="bg1"/>
                </a:solidFill>
              </a:rPr>
              <a:t>PC2</a:t>
            </a:r>
          </a:p>
        </p:txBody>
      </p:sp>
      <p:sp>
        <p:nvSpPr>
          <p:cNvPr id="28" name="TextBox 27">
            <a:extLst>
              <a:ext uri="{FF2B5EF4-FFF2-40B4-BE49-F238E27FC236}">
                <a16:creationId xmlns:a16="http://schemas.microsoft.com/office/drawing/2014/main" id="{1491B780-8612-2D41-B5CF-EC60C8589182}"/>
              </a:ext>
            </a:extLst>
          </p:cNvPr>
          <p:cNvSpPr txBox="1"/>
          <p:nvPr/>
        </p:nvSpPr>
        <p:spPr>
          <a:xfrm>
            <a:off x="8272952" y="3593269"/>
            <a:ext cx="675437" cy="369332"/>
          </a:xfrm>
          <a:prstGeom prst="rect">
            <a:avLst/>
          </a:prstGeom>
          <a:noFill/>
        </p:spPr>
        <p:txBody>
          <a:bodyPr wrap="square" rtlCol="0">
            <a:spAutoFit/>
          </a:bodyPr>
          <a:lstStyle/>
          <a:p>
            <a:pPr algn="ctr"/>
            <a:r>
              <a:rPr lang="en-US" dirty="0">
                <a:solidFill>
                  <a:schemeClr val="bg1"/>
                </a:solidFill>
              </a:rPr>
              <a:t>PC1</a:t>
            </a:r>
          </a:p>
        </p:txBody>
      </p:sp>
      <p:cxnSp>
        <p:nvCxnSpPr>
          <p:cNvPr id="29" name="Straight Arrow Connector 28">
            <a:extLst>
              <a:ext uri="{FF2B5EF4-FFF2-40B4-BE49-F238E27FC236}">
                <a16:creationId xmlns:a16="http://schemas.microsoft.com/office/drawing/2014/main" id="{C89AC819-41D3-4242-83EE-273F684A4A9E}"/>
              </a:ext>
            </a:extLst>
          </p:cNvPr>
          <p:cNvCxnSpPr/>
          <p:nvPr/>
        </p:nvCxnSpPr>
        <p:spPr>
          <a:xfrm>
            <a:off x="4369075" y="3807847"/>
            <a:ext cx="101803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AF2EA9D-A663-7042-A181-E8DFEFEDA711}"/>
              </a:ext>
            </a:extLst>
          </p:cNvPr>
          <p:cNvSpPr txBox="1"/>
          <p:nvPr/>
        </p:nvSpPr>
        <p:spPr>
          <a:xfrm>
            <a:off x="4245935" y="3426240"/>
            <a:ext cx="1146048" cy="369332"/>
          </a:xfrm>
          <a:prstGeom prst="rect">
            <a:avLst/>
          </a:prstGeom>
          <a:noFill/>
        </p:spPr>
        <p:txBody>
          <a:bodyPr wrap="square" rtlCol="0">
            <a:spAutoFit/>
          </a:bodyPr>
          <a:lstStyle/>
          <a:p>
            <a:pPr algn="ctr"/>
            <a:r>
              <a:rPr lang="en-US" dirty="0">
                <a:solidFill>
                  <a:schemeClr val="bg1"/>
                </a:solidFill>
              </a:rPr>
              <a:t>Transform</a:t>
            </a:r>
          </a:p>
        </p:txBody>
      </p:sp>
      <p:sp>
        <p:nvSpPr>
          <p:cNvPr id="31" name="TextBox 30">
            <a:extLst>
              <a:ext uri="{FF2B5EF4-FFF2-40B4-BE49-F238E27FC236}">
                <a16:creationId xmlns:a16="http://schemas.microsoft.com/office/drawing/2014/main" id="{B8770041-9D59-2E4E-BCEB-74EF62916456}"/>
              </a:ext>
            </a:extLst>
          </p:cNvPr>
          <p:cNvSpPr txBox="1"/>
          <p:nvPr/>
        </p:nvSpPr>
        <p:spPr>
          <a:xfrm>
            <a:off x="7968153" y="4588137"/>
            <a:ext cx="1146048" cy="523220"/>
          </a:xfrm>
          <a:prstGeom prst="rect">
            <a:avLst/>
          </a:prstGeom>
          <a:noFill/>
        </p:spPr>
        <p:txBody>
          <a:bodyPr wrap="square" rtlCol="0">
            <a:spAutoFit/>
          </a:bodyPr>
          <a:lstStyle/>
          <a:p>
            <a:pPr algn="ctr"/>
            <a:r>
              <a:rPr lang="en-US" sz="1400" b="1" i="1" dirty="0">
                <a:solidFill>
                  <a:schemeClr val="bg1"/>
                </a:solidFill>
              </a:rPr>
              <a:t>Highest variation</a:t>
            </a:r>
          </a:p>
        </p:txBody>
      </p:sp>
      <p:cxnSp>
        <p:nvCxnSpPr>
          <p:cNvPr id="32" name="Straight Arrow Connector 31">
            <a:extLst>
              <a:ext uri="{FF2B5EF4-FFF2-40B4-BE49-F238E27FC236}">
                <a16:creationId xmlns:a16="http://schemas.microsoft.com/office/drawing/2014/main" id="{ABBDED3A-5539-414F-AAEF-529E1D82E6D3}"/>
              </a:ext>
            </a:extLst>
          </p:cNvPr>
          <p:cNvCxnSpPr/>
          <p:nvPr/>
        </p:nvCxnSpPr>
        <p:spPr>
          <a:xfrm flipH="1" flipV="1">
            <a:off x="7837699" y="3867589"/>
            <a:ext cx="453542" cy="702259"/>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52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p:bldP spid="28" grpId="0"/>
      <p:bldP spid="30" grpId="0"/>
      <p:bldP spid="3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134A-BAC8-C14E-BDFA-2D1B03B5F584}"/>
              </a:ext>
            </a:extLst>
          </p:cNvPr>
          <p:cNvSpPr>
            <a:spLocks noGrp="1"/>
          </p:cNvSpPr>
          <p:nvPr>
            <p:ph type="title"/>
          </p:nvPr>
        </p:nvSpPr>
        <p:spPr/>
        <p:txBody>
          <a:bodyPr/>
          <a:lstStyle/>
          <a:p>
            <a:r>
              <a:rPr lang="en-US" dirty="0"/>
              <a:t>Learning goal</a:t>
            </a:r>
          </a:p>
        </p:txBody>
      </p:sp>
      <p:sp>
        <p:nvSpPr>
          <p:cNvPr id="3" name="Content Placeholder 2">
            <a:extLst>
              <a:ext uri="{FF2B5EF4-FFF2-40B4-BE49-F238E27FC236}">
                <a16:creationId xmlns:a16="http://schemas.microsoft.com/office/drawing/2014/main" id="{F963C793-1A98-9B4A-98AC-83EDE5D800C9}"/>
              </a:ext>
            </a:extLst>
          </p:cNvPr>
          <p:cNvSpPr>
            <a:spLocks noGrp="1"/>
          </p:cNvSpPr>
          <p:nvPr>
            <p:ph idx="1"/>
          </p:nvPr>
        </p:nvSpPr>
        <p:spPr/>
        <p:txBody>
          <a:bodyPr/>
          <a:lstStyle/>
          <a:p>
            <a:r>
              <a:rPr lang="en-US" dirty="0"/>
              <a:t>To expose you all to terminologies or concepts</a:t>
            </a:r>
          </a:p>
          <a:p>
            <a:endParaRPr lang="en-US" dirty="0"/>
          </a:p>
          <a:p>
            <a:r>
              <a:rPr lang="en-US" dirty="0"/>
              <a:t>For more in-depth explanation of concepts, wait for Chris’ lectures!!</a:t>
            </a:r>
          </a:p>
        </p:txBody>
      </p:sp>
    </p:spTree>
    <p:extLst>
      <p:ext uri="{BB962C8B-B14F-4D97-AF65-F5344CB8AC3E}">
        <p14:creationId xmlns:p14="http://schemas.microsoft.com/office/powerpoint/2010/main" val="4186669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BB03-8919-8B4E-B275-87D3C6EC6CA7}"/>
              </a:ext>
            </a:extLst>
          </p:cNvPr>
          <p:cNvSpPr>
            <a:spLocks noGrp="1"/>
          </p:cNvSpPr>
          <p:nvPr>
            <p:ph type="title"/>
          </p:nvPr>
        </p:nvSpPr>
        <p:spPr/>
        <p:txBody>
          <a:bodyPr/>
          <a:lstStyle/>
          <a:p>
            <a:r>
              <a:rPr lang="en-US" dirty="0"/>
              <a:t>PCA with 3 and more genes</a:t>
            </a:r>
          </a:p>
        </p:txBody>
      </p:sp>
      <p:cxnSp>
        <p:nvCxnSpPr>
          <p:cNvPr id="5" name="Straight Arrow Connector 4">
            <a:extLst>
              <a:ext uri="{FF2B5EF4-FFF2-40B4-BE49-F238E27FC236}">
                <a16:creationId xmlns:a16="http://schemas.microsoft.com/office/drawing/2014/main" id="{C51B1B85-FE69-D148-A20A-80EDD267F95F}"/>
              </a:ext>
            </a:extLst>
          </p:cNvPr>
          <p:cNvCxnSpPr/>
          <p:nvPr/>
        </p:nvCxnSpPr>
        <p:spPr>
          <a:xfrm flipV="1">
            <a:off x="2379295" y="1341979"/>
            <a:ext cx="0" cy="220187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3C2E0D4-6FDC-DA46-A9A5-5FDF1AC78C6D}"/>
              </a:ext>
            </a:extLst>
          </p:cNvPr>
          <p:cNvCxnSpPr/>
          <p:nvPr/>
        </p:nvCxnSpPr>
        <p:spPr>
          <a:xfrm>
            <a:off x="2386610" y="3558485"/>
            <a:ext cx="258226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C708FCD-C52B-4641-B644-3B48EE747620}"/>
              </a:ext>
            </a:extLst>
          </p:cNvPr>
          <p:cNvSpPr txBox="1"/>
          <p:nvPr/>
        </p:nvSpPr>
        <p:spPr>
          <a:xfrm rot="16200000">
            <a:off x="1655090" y="2271010"/>
            <a:ext cx="1060704" cy="369332"/>
          </a:xfrm>
          <a:prstGeom prst="rect">
            <a:avLst/>
          </a:prstGeom>
          <a:noFill/>
        </p:spPr>
        <p:txBody>
          <a:bodyPr wrap="square" rtlCol="0">
            <a:spAutoFit/>
          </a:bodyPr>
          <a:lstStyle/>
          <a:p>
            <a:pPr algn="ctr"/>
            <a:r>
              <a:rPr lang="en-US" dirty="0">
                <a:solidFill>
                  <a:schemeClr val="bg1"/>
                </a:solidFill>
              </a:rPr>
              <a:t>Gene 1</a:t>
            </a:r>
          </a:p>
        </p:txBody>
      </p:sp>
      <p:sp>
        <p:nvSpPr>
          <p:cNvPr id="8" name="TextBox 7">
            <a:extLst>
              <a:ext uri="{FF2B5EF4-FFF2-40B4-BE49-F238E27FC236}">
                <a16:creationId xmlns:a16="http://schemas.microsoft.com/office/drawing/2014/main" id="{2C2437E6-487E-0B4D-AE55-4C9C05681159}"/>
              </a:ext>
            </a:extLst>
          </p:cNvPr>
          <p:cNvSpPr txBox="1"/>
          <p:nvPr/>
        </p:nvSpPr>
        <p:spPr>
          <a:xfrm>
            <a:off x="3051074" y="3579212"/>
            <a:ext cx="1060704" cy="369332"/>
          </a:xfrm>
          <a:prstGeom prst="rect">
            <a:avLst/>
          </a:prstGeom>
          <a:noFill/>
        </p:spPr>
        <p:txBody>
          <a:bodyPr wrap="square" rtlCol="0">
            <a:spAutoFit/>
          </a:bodyPr>
          <a:lstStyle/>
          <a:p>
            <a:pPr algn="ctr"/>
            <a:r>
              <a:rPr lang="en-US" dirty="0">
                <a:solidFill>
                  <a:schemeClr val="bg1"/>
                </a:solidFill>
              </a:rPr>
              <a:t>Gene 2</a:t>
            </a:r>
          </a:p>
        </p:txBody>
      </p:sp>
      <p:sp>
        <p:nvSpPr>
          <p:cNvPr id="9" name="Oval 8">
            <a:extLst>
              <a:ext uri="{FF2B5EF4-FFF2-40B4-BE49-F238E27FC236}">
                <a16:creationId xmlns:a16="http://schemas.microsoft.com/office/drawing/2014/main" id="{D858438B-E166-FC4E-B3A9-F2087EB8190D}"/>
              </a:ext>
            </a:extLst>
          </p:cNvPr>
          <p:cNvSpPr/>
          <p:nvPr/>
        </p:nvSpPr>
        <p:spPr>
          <a:xfrm>
            <a:off x="3513150" y="2775758"/>
            <a:ext cx="138989" cy="16825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D7939B9-838C-4546-B905-B45BB6B02D21}"/>
              </a:ext>
            </a:extLst>
          </p:cNvPr>
          <p:cNvSpPr/>
          <p:nvPr/>
        </p:nvSpPr>
        <p:spPr>
          <a:xfrm>
            <a:off x="3014497" y="3111038"/>
            <a:ext cx="138989" cy="1682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B833DF-3E70-8144-886A-FCC13CFA394D}"/>
              </a:ext>
            </a:extLst>
          </p:cNvPr>
          <p:cNvSpPr/>
          <p:nvPr/>
        </p:nvSpPr>
        <p:spPr>
          <a:xfrm>
            <a:off x="3271750" y="3061051"/>
            <a:ext cx="138989" cy="168250"/>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4CC6B43-AC1D-A84E-ADDD-DE65A49901F3}"/>
              </a:ext>
            </a:extLst>
          </p:cNvPr>
          <p:cNvSpPr/>
          <p:nvPr/>
        </p:nvSpPr>
        <p:spPr>
          <a:xfrm>
            <a:off x="4265398" y="2233214"/>
            <a:ext cx="138989" cy="1682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FBE8E06-721C-F545-9F4B-A2C272A30D6E}"/>
              </a:ext>
            </a:extLst>
          </p:cNvPr>
          <p:cNvSpPr/>
          <p:nvPr/>
        </p:nvSpPr>
        <p:spPr>
          <a:xfrm>
            <a:off x="3744798" y="1676040"/>
            <a:ext cx="138989" cy="16825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EBF2935-CFF3-454E-B45F-50C4787B34E1}"/>
              </a:ext>
            </a:extLst>
          </p:cNvPr>
          <p:cNvSpPr/>
          <p:nvPr/>
        </p:nvSpPr>
        <p:spPr>
          <a:xfrm>
            <a:off x="3429025" y="1638244"/>
            <a:ext cx="138989" cy="16825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F5682C7-6532-184A-8ECD-AA80B2A877F2}"/>
              </a:ext>
            </a:extLst>
          </p:cNvPr>
          <p:cNvSpPr/>
          <p:nvPr/>
        </p:nvSpPr>
        <p:spPr>
          <a:xfrm>
            <a:off x="3383916" y="1966210"/>
            <a:ext cx="138989" cy="16825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3197890-BB9B-C643-8344-6110C3C2A437}"/>
              </a:ext>
            </a:extLst>
          </p:cNvPr>
          <p:cNvCxnSpPr/>
          <p:nvPr/>
        </p:nvCxnSpPr>
        <p:spPr>
          <a:xfrm flipV="1">
            <a:off x="3125445" y="1685793"/>
            <a:ext cx="1002182" cy="1704443"/>
          </a:xfrm>
          <a:prstGeom prst="line">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8F57C6-7BB1-4340-BEE8-6B74438FAF02}"/>
              </a:ext>
            </a:extLst>
          </p:cNvPr>
          <p:cNvCxnSpPr/>
          <p:nvPr/>
        </p:nvCxnSpPr>
        <p:spPr>
          <a:xfrm flipH="1" flipV="1">
            <a:off x="3110814" y="2241749"/>
            <a:ext cx="1170433" cy="504750"/>
          </a:xfrm>
          <a:prstGeom prst="line">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2245F6-9CA7-8140-845E-B438FBF74AE0}"/>
              </a:ext>
            </a:extLst>
          </p:cNvPr>
          <p:cNvCxnSpPr/>
          <p:nvPr/>
        </p:nvCxnSpPr>
        <p:spPr>
          <a:xfrm flipV="1">
            <a:off x="2414652" y="1685794"/>
            <a:ext cx="1888540" cy="185684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CBD8D2-6DB5-3340-8128-C84CA42C9806}"/>
              </a:ext>
            </a:extLst>
          </p:cNvPr>
          <p:cNvSpPr txBox="1"/>
          <p:nvPr/>
        </p:nvSpPr>
        <p:spPr>
          <a:xfrm rot="18955477">
            <a:off x="2691411" y="2385615"/>
            <a:ext cx="1060704" cy="369332"/>
          </a:xfrm>
          <a:prstGeom prst="rect">
            <a:avLst/>
          </a:prstGeom>
          <a:noFill/>
        </p:spPr>
        <p:txBody>
          <a:bodyPr wrap="square" rtlCol="0">
            <a:spAutoFit/>
          </a:bodyPr>
          <a:lstStyle/>
          <a:p>
            <a:pPr algn="ctr"/>
            <a:r>
              <a:rPr lang="en-US" dirty="0">
                <a:solidFill>
                  <a:schemeClr val="bg1"/>
                </a:solidFill>
              </a:rPr>
              <a:t>Gene 3</a:t>
            </a:r>
          </a:p>
        </p:txBody>
      </p:sp>
      <p:cxnSp>
        <p:nvCxnSpPr>
          <p:cNvPr id="20" name="Straight Connector 19">
            <a:extLst>
              <a:ext uri="{FF2B5EF4-FFF2-40B4-BE49-F238E27FC236}">
                <a16:creationId xmlns:a16="http://schemas.microsoft.com/office/drawing/2014/main" id="{DE0FB07B-ED86-5A42-827C-9368DE56B922}"/>
              </a:ext>
            </a:extLst>
          </p:cNvPr>
          <p:cNvCxnSpPr/>
          <p:nvPr/>
        </p:nvCxnSpPr>
        <p:spPr>
          <a:xfrm flipH="1">
            <a:off x="3412586" y="2424628"/>
            <a:ext cx="524847" cy="127866"/>
          </a:xfrm>
          <a:prstGeom prst="line">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C117B9C-E713-FF46-9451-21D4A4EE860B}"/>
              </a:ext>
            </a:extLst>
          </p:cNvPr>
          <p:cNvCxnSpPr/>
          <p:nvPr/>
        </p:nvCxnSpPr>
        <p:spPr>
          <a:xfrm>
            <a:off x="6650151" y="2518507"/>
            <a:ext cx="2582266" cy="0"/>
          </a:xfrm>
          <a:prstGeom prst="straightConnector1">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6EE49A-52C2-4F47-B3C4-72892B5F9E8F}"/>
              </a:ext>
            </a:extLst>
          </p:cNvPr>
          <p:cNvCxnSpPr/>
          <p:nvPr/>
        </p:nvCxnSpPr>
        <p:spPr>
          <a:xfrm flipV="1">
            <a:off x="7922998" y="1435858"/>
            <a:ext cx="0" cy="2201876"/>
          </a:xfrm>
          <a:prstGeom prst="straightConnector1">
            <a:avLst/>
          </a:prstGeom>
          <a:ln w="19050">
            <a:solidFill>
              <a:srgbClr val="FFFF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00895D5-D555-7244-AC91-9BFFBD3417D0}"/>
              </a:ext>
            </a:extLst>
          </p:cNvPr>
          <p:cNvSpPr txBox="1"/>
          <p:nvPr/>
        </p:nvSpPr>
        <p:spPr>
          <a:xfrm>
            <a:off x="7599908" y="3592623"/>
            <a:ext cx="675437" cy="369332"/>
          </a:xfrm>
          <a:prstGeom prst="rect">
            <a:avLst/>
          </a:prstGeom>
          <a:noFill/>
        </p:spPr>
        <p:txBody>
          <a:bodyPr wrap="square" rtlCol="0">
            <a:spAutoFit/>
          </a:bodyPr>
          <a:lstStyle/>
          <a:p>
            <a:pPr algn="ctr"/>
            <a:r>
              <a:rPr lang="en-US" dirty="0">
                <a:solidFill>
                  <a:schemeClr val="bg1"/>
                </a:solidFill>
              </a:rPr>
              <a:t>PC2</a:t>
            </a:r>
          </a:p>
        </p:txBody>
      </p:sp>
      <p:sp>
        <p:nvSpPr>
          <p:cNvPr id="24" name="TextBox 23">
            <a:extLst>
              <a:ext uri="{FF2B5EF4-FFF2-40B4-BE49-F238E27FC236}">
                <a16:creationId xmlns:a16="http://schemas.microsoft.com/office/drawing/2014/main" id="{6DC343BB-43F3-8447-8DE8-FCA12194643E}"/>
              </a:ext>
            </a:extLst>
          </p:cNvPr>
          <p:cNvSpPr txBox="1"/>
          <p:nvPr/>
        </p:nvSpPr>
        <p:spPr>
          <a:xfrm>
            <a:off x="9127565" y="2318559"/>
            <a:ext cx="675437" cy="369332"/>
          </a:xfrm>
          <a:prstGeom prst="rect">
            <a:avLst/>
          </a:prstGeom>
          <a:noFill/>
        </p:spPr>
        <p:txBody>
          <a:bodyPr wrap="square" rtlCol="0">
            <a:spAutoFit/>
          </a:bodyPr>
          <a:lstStyle/>
          <a:p>
            <a:pPr algn="ctr"/>
            <a:r>
              <a:rPr lang="en-US" dirty="0">
                <a:solidFill>
                  <a:schemeClr val="bg1"/>
                </a:solidFill>
              </a:rPr>
              <a:t>PC1</a:t>
            </a:r>
          </a:p>
        </p:txBody>
      </p:sp>
      <p:sp>
        <p:nvSpPr>
          <p:cNvPr id="25" name="Oval 24">
            <a:extLst>
              <a:ext uri="{FF2B5EF4-FFF2-40B4-BE49-F238E27FC236}">
                <a16:creationId xmlns:a16="http://schemas.microsoft.com/office/drawing/2014/main" id="{A36442CC-A437-5348-B40F-FEE3B738AE60}"/>
              </a:ext>
            </a:extLst>
          </p:cNvPr>
          <p:cNvSpPr/>
          <p:nvPr/>
        </p:nvSpPr>
        <p:spPr>
          <a:xfrm>
            <a:off x="8703284" y="2106418"/>
            <a:ext cx="138989" cy="16825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248D8EE-FFD3-E441-A155-8F0DC47A34EE}"/>
              </a:ext>
            </a:extLst>
          </p:cNvPr>
          <p:cNvSpPr/>
          <p:nvPr/>
        </p:nvSpPr>
        <p:spPr>
          <a:xfrm>
            <a:off x="8387511" y="1966209"/>
            <a:ext cx="138989" cy="16825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107080F-758F-BB40-89A9-CB642B2DA301}"/>
              </a:ext>
            </a:extLst>
          </p:cNvPr>
          <p:cNvSpPr/>
          <p:nvPr/>
        </p:nvSpPr>
        <p:spPr>
          <a:xfrm>
            <a:off x="8239989" y="2242968"/>
            <a:ext cx="138989" cy="168250"/>
          </a:xfrm>
          <a:prstGeom prst="ellipse">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E63152A-7020-054C-A016-7A17996436F0}"/>
              </a:ext>
            </a:extLst>
          </p:cNvPr>
          <p:cNvSpPr/>
          <p:nvPr/>
        </p:nvSpPr>
        <p:spPr>
          <a:xfrm>
            <a:off x="8331430" y="2904993"/>
            <a:ext cx="138989" cy="1682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7310346-31C8-864A-9F0F-779D8E791461}"/>
              </a:ext>
            </a:extLst>
          </p:cNvPr>
          <p:cNvSpPr/>
          <p:nvPr/>
        </p:nvSpPr>
        <p:spPr>
          <a:xfrm>
            <a:off x="7220737" y="2577028"/>
            <a:ext cx="138989" cy="168250"/>
          </a:xfrm>
          <a:prstGeom prst="ellipse">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6D061B6-932D-A14E-B948-6232152B919A}"/>
              </a:ext>
            </a:extLst>
          </p:cNvPr>
          <p:cNvSpPr/>
          <p:nvPr/>
        </p:nvSpPr>
        <p:spPr>
          <a:xfrm>
            <a:off x="6758660" y="2305147"/>
            <a:ext cx="138989" cy="16825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D6065EB-4B77-4143-9AD3-6054DAA4192F}"/>
              </a:ext>
            </a:extLst>
          </p:cNvPr>
          <p:cNvSpPr/>
          <p:nvPr/>
        </p:nvSpPr>
        <p:spPr>
          <a:xfrm>
            <a:off x="6928130" y="2511191"/>
            <a:ext cx="138989" cy="168250"/>
          </a:xfrm>
          <a:prstGeom prst="ellipse">
            <a:avLst/>
          </a:prstGeom>
          <a:solidFill>
            <a:schemeClr val="accent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9BB8DA1-AC58-5648-AAE8-90BDD4C02D71}"/>
              </a:ext>
            </a:extLst>
          </p:cNvPr>
          <p:cNvCxnSpPr/>
          <p:nvPr/>
        </p:nvCxnSpPr>
        <p:spPr>
          <a:xfrm>
            <a:off x="5106645" y="2577028"/>
            <a:ext cx="1018032"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106CD9D-3903-B746-90DC-A3D3F4840223}"/>
              </a:ext>
            </a:extLst>
          </p:cNvPr>
          <p:cNvSpPr txBox="1"/>
          <p:nvPr/>
        </p:nvSpPr>
        <p:spPr>
          <a:xfrm>
            <a:off x="4983505" y="2126413"/>
            <a:ext cx="1146048" cy="369332"/>
          </a:xfrm>
          <a:prstGeom prst="rect">
            <a:avLst/>
          </a:prstGeom>
          <a:noFill/>
        </p:spPr>
        <p:txBody>
          <a:bodyPr wrap="square" rtlCol="0">
            <a:spAutoFit/>
          </a:bodyPr>
          <a:lstStyle/>
          <a:p>
            <a:pPr algn="ctr"/>
            <a:r>
              <a:rPr lang="en-US" dirty="0">
                <a:solidFill>
                  <a:schemeClr val="bg1"/>
                </a:solidFill>
              </a:rPr>
              <a:t>Transform</a:t>
            </a:r>
          </a:p>
        </p:txBody>
      </p:sp>
      <p:sp>
        <p:nvSpPr>
          <p:cNvPr id="34" name="Content Placeholder 2">
            <a:extLst>
              <a:ext uri="{FF2B5EF4-FFF2-40B4-BE49-F238E27FC236}">
                <a16:creationId xmlns:a16="http://schemas.microsoft.com/office/drawing/2014/main" id="{8F955B8D-44A4-8D41-9B1E-D0155A39CD36}"/>
              </a:ext>
            </a:extLst>
          </p:cNvPr>
          <p:cNvSpPr>
            <a:spLocks noGrp="1"/>
          </p:cNvSpPr>
          <p:nvPr>
            <p:ph idx="1"/>
          </p:nvPr>
        </p:nvSpPr>
        <p:spPr>
          <a:xfrm>
            <a:off x="473582" y="4786645"/>
            <a:ext cx="10284625" cy="1819693"/>
          </a:xfrm>
        </p:spPr>
        <p:txBody>
          <a:bodyPr>
            <a:noAutofit/>
          </a:bodyPr>
          <a:lstStyle/>
          <a:p>
            <a:r>
              <a:rPr lang="en-US" sz="2200" b="1" i="1" dirty="0"/>
              <a:t>If you have 30K genes, you’d have 30K PCs</a:t>
            </a:r>
          </a:p>
          <a:p>
            <a:r>
              <a:rPr lang="en-US" sz="2200" b="1" i="1" dirty="0"/>
              <a:t>Need to check how much variation is explained by the first two PCs</a:t>
            </a:r>
          </a:p>
          <a:p>
            <a:r>
              <a:rPr lang="en-US" sz="2200" b="1" i="1" dirty="0"/>
              <a:t>If high proportion is explained in 2 axes, make XY plot</a:t>
            </a:r>
          </a:p>
          <a:p>
            <a:r>
              <a:rPr lang="en-US" sz="2200" b="1" i="1" dirty="0"/>
              <a:t>Clustering may be easy, but results are difficult to interpret</a:t>
            </a:r>
          </a:p>
        </p:txBody>
      </p:sp>
      <p:sp>
        <p:nvSpPr>
          <p:cNvPr id="35" name="Oval 34">
            <a:extLst>
              <a:ext uri="{FF2B5EF4-FFF2-40B4-BE49-F238E27FC236}">
                <a16:creationId xmlns:a16="http://schemas.microsoft.com/office/drawing/2014/main" id="{3CF9EB34-B0FC-584A-A6CB-B13ECB026D92}"/>
              </a:ext>
            </a:extLst>
          </p:cNvPr>
          <p:cNvSpPr/>
          <p:nvPr/>
        </p:nvSpPr>
        <p:spPr>
          <a:xfrm>
            <a:off x="6687947" y="2000347"/>
            <a:ext cx="431597" cy="994867"/>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133728F-B5D7-D340-BC30-8B08E5C39773}"/>
              </a:ext>
            </a:extLst>
          </p:cNvPr>
          <p:cNvSpPr/>
          <p:nvPr/>
        </p:nvSpPr>
        <p:spPr>
          <a:xfrm>
            <a:off x="8632571" y="1940606"/>
            <a:ext cx="431597" cy="994867"/>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CC065F0F-5F60-AC4E-B3CD-6EC9A79F6F30}"/>
              </a:ext>
            </a:extLst>
          </p:cNvPr>
          <p:cNvSpPr txBox="1"/>
          <p:nvPr/>
        </p:nvSpPr>
        <p:spPr>
          <a:xfrm>
            <a:off x="4592093" y="3963299"/>
            <a:ext cx="7144755" cy="584775"/>
          </a:xfrm>
          <a:prstGeom prst="rect">
            <a:avLst/>
          </a:prstGeom>
          <a:noFill/>
        </p:spPr>
        <p:txBody>
          <a:bodyPr wrap="square" rtlCol="0">
            <a:spAutoFit/>
          </a:bodyPr>
          <a:lstStyle/>
          <a:p>
            <a:pPr algn="ctr"/>
            <a:r>
              <a:rPr lang="en-US" sz="1600" b="1" i="1" dirty="0">
                <a:solidFill>
                  <a:srgbClr val="FFC000"/>
                </a:solidFill>
              </a:rPr>
              <a:t>Eigenvalue:</a:t>
            </a:r>
            <a:r>
              <a:rPr lang="en-US" sz="1600" b="1" i="1" dirty="0">
                <a:solidFill>
                  <a:schemeClr val="bg1"/>
                </a:solidFill>
              </a:rPr>
              <a:t> Sum of squared distances of each point on a given PC</a:t>
            </a:r>
          </a:p>
          <a:p>
            <a:pPr algn="ctr"/>
            <a:r>
              <a:rPr lang="en-US" sz="1600" b="1" i="1" dirty="0">
                <a:solidFill>
                  <a:srgbClr val="FFC000"/>
                </a:solidFill>
              </a:rPr>
              <a:t>Loading scores/Eigenvectors: </a:t>
            </a:r>
            <a:r>
              <a:rPr lang="en-US" sz="1600" b="1" i="1" dirty="0">
                <a:solidFill>
                  <a:schemeClr val="bg1"/>
                </a:solidFill>
              </a:rPr>
              <a:t>How the original values are projected on a given PC</a:t>
            </a:r>
          </a:p>
        </p:txBody>
      </p:sp>
      <p:cxnSp>
        <p:nvCxnSpPr>
          <p:cNvPr id="38" name="Straight Arrow Connector 37">
            <a:extLst>
              <a:ext uri="{FF2B5EF4-FFF2-40B4-BE49-F238E27FC236}">
                <a16:creationId xmlns:a16="http://schemas.microsoft.com/office/drawing/2014/main" id="{5244958C-1450-794A-8D49-A0DE7AD99205}"/>
              </a:ext>
            </a:extLst>
          </p:cNvPr>
          <p:cNvCxnSpPr/>
          <p:nvPr/>
        </p:nvCxnSpPr>
        <p:spPr>
          <a:xfrm flipV="1">
            <a:off x="6161253" y="3053736"/>
            <a:ext cx="592531" cy="83393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2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4">
                                            <p:txEl>
                                              <p:pRg st="0" end="0"/>
                                            </p:txEl>
                                          </p:spTgt>
                                        </p:tgtEl>
                                        <p:attrNameLst>
                                          <p:attrName>style.visibility</p:attrName>
                                        </p:attrNameLst>
                                      </p:cBhvr>
                                      <p:to>
                                        <p:strVal val="visible"/>
                                      </p:to>
                                    </p:set>
                                    <p:animEffect transition="in" filter="fade">
                                      <p:cBhvr>
                                        <p:cTn id="80" dur="500"/>
                                        <p:tgtEl>
                                          <p:spTgt spid="34">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4">
                                            <p:txEl>
                                              <p:pRg st="1" end="1"/>
                                            </p:txEl>
                                          </p:spTgt>
                                        </p:tgtEl>
                                        <p:attrNameLst>
                                          <p:attrName>style.visibility</p:attrName>
                                        </p:attrNameLst>
                                      </p:cBhvr>
                                      <p:to>
                                        <p:strVal val="visible"/>
                                      </p:to>
                                    </p:set>
                                    <p:animEffect transition="in" filter="fade">
                                      <p:cBhvr>
                                        <p:cTn id="85" dur="500"/>
                                        <p:tgtEl>
                                          <p:spTgt spid="34">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4">
                                            <p:txEl>
                                              <p:pRg st="2" end="2"/>
                                            </p:txEl>
                                          </p:spTgt>
                                        </p:tgtEl>
                                        <p:attrNameLst>
                                          <p:attrName>style.visibility</p:attrName>
                                        </p:attrNameLst>
                                      </p:cBhvr>
                                      <p:to>
                                        <p:strVal val="visible"/>
                                      </p:to>
                                    </p:set>
                                    <p:animEffect transition="in" filter="fade">
                                      <p:cBhvr>
                                        <p:cTn id="90" dur="500"/>
                                        <p:tgtEl>
                                          <p:spTgt spid="34">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4">
                                            <p:txEl>
                                              <p:pRg st="3" end="3"/>
                                            </p:txEl>
                                          </p:spTgt>
                                        </p:tgtEl>
                                        <p:attrNameLst>
                                          <p:attrName>style.visibility</p:attrName>
                                        </p:attrNameLst>
                                      </p:cBhvr>
                                      <p:to>
                                        <p:strVal val="visible"/>
                                      </p:to>
                                    </p:set>
                                    <p:animEffect transition="in" filter="fade">
                                      <p:cBhvr>
                                        <p:cTn id="95"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animBg="1"/>
      <p:bldP spid="26" grpId="0" animBg="1"/>
      <p:bldP spid="27" grpId="0" animBg="1"/>
      <p:bldP spid="28" grpId="0" animBg="1"/>
      <p:bldP spid="29" grpId="0" animBg="1"/>
      <p:bldP spid="30" grpId="0" animBg="1"/>
      <p:bldP spid="31" grpId="0" animBg="1"/>
      <p:bldP spid="33" grpId="0"/>
      <p:bldP spid="34" grpId="0" build="p"/>
      <p:bldP spid="35" grpId="0" animBg="1"/>
      <p:bldP spid="36" grpId="0" animBg="1"/>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this lecture</a:t>
            </a:r>
          </a:p>
        </p:txBody>
      </p:sp>
      <p:sp>
        <p:nvSpPr>
          <p:cNvPr id="3" name="Content Placeholder 2"/>
          <p:cNvSpPr>
            <a:spLocks noGrp="1"/>
          </p:cNvSpPr>
          <p:nvPr>
            <p:ph idx="1"/>
          </p:nvPr>
        </p:nvSpPr>
        <p:spPr/>
        <p:txBody>
          <a:bodyPr>
            <a:normAutofit/>
          </a:bodyPr>
          <a:lstStyle/>
          <a:p>
            <a:r>
              <a:rPr lang="en-US" b="1" i="1" dirty="0">
                <a:solidFill>
                  <a:schemeClr val="tx1">
                    <a:lumMod val="50000"/>
                    <a:lumOff val="50000"/>
                  </a:schemeClr>
                </a:solidFill>
              </a:rPr>
              <a:t>General overview of ML algorithms</a:t>
            </a:r>
          </a:p>
          <a:p>
            <a:pPr lvl="1"/>
            <a:r>
              <a:rPr lang="en-US" b="1" i="1" dirty="0">
                <a:solidFill>
                  <a:schemeClr val="tx1">
                    <a:lumMod val="50000"/>
                    <a:lumOff val="50000"/>
                  </a:schemeClr>
                </a:solidFill>
              </a:rPr>
              <a:t>Types of ML</a:t>
            </a:r>
          </a:p>
          <a:p>
            <a:pPr marL="0" indent="0">
              <a:buNone/>
            </a:pPr>
            <a:endParaRPr lang="en-US" b="1" i="1" dirty="0">
              <a:solidFill>
                <a:schemeClr val="tx1">
                  <a:lumMod val="50000"/>
                  <a:lumOff val="50000"/>
                </a:schemeClr>
              </a:solidFill>
            </a:endParaRPr>
          </a:p>
          <a:p>
            <a:r>
              <a:rPr lang="en-US" b="1" i="1" dirty="0">
                <a:solidFill>
                  <a:schemeClr val="tx1">
                    <a:lumMod val="50000"/>
                    <a:lumOff val="50000"/>
                  </a:schemeClr>
                </a:solidFill>
              </a:rPr>
              <a:t>Specific algorithms for feature-based ML</a:t>
            </a:r>
          </a:p>
          <a:p>
            <a:pPr lvl="1"/>
            <a:r>
              <a:rPr lang="en-US" b="1" i="1" dirty="0">
                <a:solidFill>
                  <a:schemeClr val="tx1">
                    <a:lumMod val="50000"/>
                    <a:lumOff val="50000"/>
                  </a:schemeClr>
                </a:solidFill>
              </a:rPr>
              <a:t>Supervised</a:t>
            </a:r>
          </a:p>
          <a:p>
            <a:pPr lvl="1"/>
            <a:r>
              <a:rPr lang="en-US" b="1" i="1" dirty="0">
                <a:solidFill>
                  <a:schemeClr val="tx1">
                    <a:lumMod val="50000"/>
                    <a:lumOff val="50000"/>
                  </a:schemeClr>
                </a:solidFill>
              </a:rPr>
              <a:t>Unsupervised</a:t>
            </a:r>
          </a:p>
          <a:p>
            <a:pPr lvl="1"/>
            <a:r>
              <a:rPr lang="en-US" b="1" i="1" dirty="0"/>
              <a:t>Judging which model is best</a:t>
            </a:r>
          </a:p>
        </p:txBody>
      </p:sp>
    </p:spTree>
    <p:extLst>
      <p:ext uri="{BB962C8B-B14F-4D97-AF65-F5344CB8AC3E}">
        <p14:creationId xmlns:p14="http://schemas.microsoft.com/office/powerpoint/2010/main" val="3226395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7D33F-74CC-AA45-9F12-838F4850A4CC}"/>
              </a:ext>
            </a:extLst>
          </p:cNvPr>
          <p:cNvSpPr>
            <a:spLocks noGrp="1"/>
          </p:cNvSpPr>
          <p:nvPr>
            <p:ph type="title"/>
          </p:nvPr>
        </p:nvSpPr>
        <p:spPr/>
        <p:txBody>
          <a:bodyPr/>
          <a:lstStyle/>
          <a:p>
            <a:r>
              <a:rPr lang="en-US" dirty="0"/>
              <a:t>Overfit and underfit</a:t>
            </a:r>
          </a:p>
        </p:txBody>
      </p:sp>
      <p:pic>
        <p:nvPicPr>
          <p:cNvPr id="1026" name="Picture 2">
            <a:extLst>
              <a:ext uri="{FF2B5EF4-FFF2-40B4-BE49-F238E27FC236}">
                <a16:creationId xmlns:a16="http://schemas.microsoft.com/office/drawing/2014/main" id="{B1AF3CD1-6366-C142-A2C9-C52A1BF94B4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8342" y="995930"/>
            <a:ext cx="6735397" cy="27596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CADB43-4FF8-9B46-82AD-357B259C8EDB}"/>
              </a:ext>
            </a:extLst>
          </p:cNvPr>
          <p:cNvSpPr/>
          <p:nvPr/>
        </p:nvSpPr>
        <p:spPr>
          <a:xfrm>
            <a:off x="348342" y="3886084"/>
            <a:ext cx="6735396" cy="369332"/>
          </a:xfrm>
          <a:prstGeom prst="rect">
            <a:avLst/>
          </a:prstGeom>
        </p:spPr>
        <p:txBody>
          <a:bodyPr wrap="square">
            <a:spAutoFit/>
          </a:bodyPr>
          <a:lstStyle/>
          <a:p>
            <a:r>
              <a:rPr lang="en-US" dirty="0">
                <a:solidFill>
                  <a:schemeClr val="bg1"/>
                </a:solidFill>
              </a:rPr>
              <a:t>https://</a:t>
            </a:r>
            <a:r>
              <a:rPr lang="en-US" dirty="0" err="1">
                <a:solidFill>
                  <a:schemeClr val="bg1"/>
                </a:solidFill>
              </a:rPr>
              <a:t>www.geeksforgeeks.org</a:t>
            </a:r>
            <a:r>
              <a:rPr lang="en-US" dirty="0">
                <a:solidFill>
                  <a:schemeClr val="bg1"/>
                </a:solidFill>
              </a:rPr>
              <a:t>/regularization-in-machine-learning/</a:t>
            </a:r>
          </a:p>
        </p:txBody>
      </p:sp>
      <p:sp>
        <p:nvSpPr>
          <p:cNvPr id="5" name="TextBox 4">
            <a:extLst>
              <a:ext uri="{FF2B5EF4-FFF2-40B4-BE49-F238E27FC236}">
                <a16:creationId xmlns:a16="http://schemas.microsoft.com/office/drawing/2014/main" id="{AF2CF15E-F57B-EE4B-9704-8187BD7B6566}"/>
              </a:ext>
            </a:extLst>
          </p:cNvPr>
          <p:cNvSpPr txBox="1"/>
          <p:nvPr/>
        </p:nvSpPr>
        <p:spPr>
          <a:xfrm>
            <a:off x="7396843" y="995930"/>
            <a:ext cx="4441371" cy="4154984"/>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A model has a high bias when it cannot explain the training data well (underfit)</a:t>
            </a:r>
          </a:p>
          <a:p>
            <a:pPr marL="285750" indent="-285750">
              <a:buFont typeface="Arial" panose="020B0604020202020204" pitchFamily="34" charset="0"/>
              <a:buChar char="•"/>
            </a:pPr>
            <a:endParaRPr lang="en-US" sz="24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A model has a high variance when it poorly explains the test data (overfit)</a:t>
            </a:r>
          </a:p>
          <a:p>
            <a:pPr marL="285750" indent="-285750">
              <a:buFont typeface="Arial" panose="020B0604020202020204" pitchFamily="34" charset="0"/>
              <a:buChar char="•"/>
            </a:pPr>
            <a:endParaRPr lang="en-US" sz="24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We want a model that has low bias and low variance</a:t>
            </a:r>
          </a:p>
        </p:txBody>
      </p:sp>
      <p:sp>
        <p:nvSpPr>
          <p:cNvPr id="6" name="TextBox 5">
            <a:extLst>
              <a:ext uri="{FF2B5EF4-FFF2-40B4-BE49-F238E27FC236}">
                <a16:creationId xmlns:a16="http://schemas.microsoft.com/office/drawing/2014/main" id="{C8F9FA59-99EC-7446-9151-90A7CBD0B15C}"/>
              </a:ext>
            </a:extLst>
          </p:cNvPr>
          <p:cNvSpPr txBox="1"/>
          <p:nvPr/>
        </p:nvSpPr>
        <p:spPr>
          <a:xfrm>
            <a:off x="506186" y="4833258"/>
            <a:ext cx="6577552" cy="1569660"/>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Methods used to overcome these issues:</a:t>
            </a:r>
          </a:p>
          <a:p>
            <a:r>
              <a:rPr lang="en-US" sz="2400" b="1" dirty="0">
                <a:solidFill>
                  <a:schemeClr val="bg1"/>
                </a:solidFill>
                <a:latin typeface="Arial" panose="020B0604020202020204" pitchFamily="34" charset="0"/>
                <a:cs typeface="Arial" panose="020B0604020202020204" pitchFamily="34" charset="0"/>
              </a:rPr>
              <a:t>– </a:t>
            </a:r>
            <a:r>
              <a:rPr lang="en-US" sz="2400" b="1" dirty="0">
                <a:solidFill>
                  <a:srgbClr val="FFC000"/>
                </a:solidFill>
                <a:latin typeface="Arial" panose="020B0604020202020204" pitchFamily="34" charset="0"/>
                <a:cs typeface="Arial" panose="020B0604020202020204" pitchFamily="34" charset="0"/>
              </a:rPr>
              <a:t>Bagging</a:t>
            </a:r>
            <a:r>
              <a:rPr lang="en-US" sz="2400" b="1" dirty="0">
                <a:solidFill>
                  <a:schemeClr val="bg1"/>
                </a:solidFill>
                <a:latin typeface="Arial" panose="020B0604020202020204" pitchFamily="34" charset="0"/>
                <a:cs typeface="Arial" panose="020B0604020202020204" pitchFamily="34" charset="0"/>
              </a:rPr>
              <a:t> (ensemble models e.g. RF)</a:t>
            </a:r>
          </a:p>
          <a:p>
            <a:r>
              <a:rPr lang="en-US" sz="2400" b="1" dirty="0">
                <a:solidFill>
                  <a:schemeClr val="bg1"/>
                </a:solidFill>
                <a:latin typeface="Arial" panose="020B0604020202020204" pitchFamily="34" charset="0"/>
                <a:cs typeface="Arial" panose="020B0604020202020204" pitchFamily="34" charset="0"/>
              </a:rPr>
              <a:t>– </a:t>
            </a:r>
            <a:r>
              <a:rPr lang="en-US" sz="2400" b="1" dirty="0">
                <a:solidFill>
                  <a:srgbClr val="FFC000"/>
                </a:solidFill>
                <a:latin typeface="Arial" panose="020B0604020202020204" pitchFamily="34" charset="0"/>
                <a:cs typeface="Arial" panose="020B0604020202020204" pitchFamily="34" charset="0"/>
              </a:rPr>
              <a:t>Boosting</a:t>
            </a:r>
            <a:r>
              <a:rPr lang="en-US" sz="2400" b="1" dirty="0">
                <a:solidFill>
                  <a:schemeClr val="bg1"/>
                </a:solidFill>
                <a:latin typeface="Arial" panose="020B0604020202020204" pitchFamily="34" charset="0"/>
                <a:cs typeface="Arial" panose="020B0604020202020204" pitchFamily="34" charset="0"/>
              </a:rPr>
              <a:t> (tree models)</a:t>
            </a:r>
          </a:p>
          <a:p>
            <a:r>
              <a:rPr lang="en-US" sz="2400" b="1" dirty="0">
                <a:solidFill>
                  <a:schemeClr val="bg1"/>
                </a:solidFill>
                <a:latin typeface="Arial" panose="020B0604020202020204" pitchFamily="34" charset="0"/>
                <a:cs typeface="Arial" panose="020B0604020202020204" pitchFamily="34" charset="0"/>
              </a:rPr>
              <a:t>– </a:t>
            </a:r>
            <a:r>
              <a:rPr lang="en-US" sz="2400" b="1" dirty="0">
                <a:solidFill>
                  <a:srgbClr val="FFC000"/>
                </a:solidFill>
                <a:latin typeface="Arial" panose="020B0604020202020204" pitchFamily="34" charset="0"/>
                <a:cs typeface="Arial" panose="020B0604020202020204" pitchFamily="34" charset="0"/>
              </a:rPr>
              <a:t>Regularization</a:t>
            </a:r>
            <a:r>
              <a:rPr lang="en-US" sz="2400" b="1" dirty="0">
                <a:solidFill>
                  <a:schemeClr val="bg1"/>
                </a:solidFill>
                <a:latin typeface="Arial" panose="020B0604020202020204" pitchFamily="34" charset="0"/>
                <a:cs typeface="Arial" panose="020B0604020202020204" pitchFamily="34" charset="0"/>
              </a:rPr>
              <a:t> (regression models)</a:t>
            </a:r>
          </a:p>
        </p:txBody>
      </p:sp>
    </p:spTree>
    <p:extLst>
      <p:ext uri="{BB962C8B-B14F-4D97-AF65-F5344CB8AC3E}">
        <p14:creationId xmlns:p14="http://schemas.microsoft.com/office/powerpoint/2010/main" val="351656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1: Regularization</a:t>
            </a:r>
          </a:p>
        </p:txBody>
      </p:sp>
      <p:sp>
        <p:nvSpPr>
          <p:cNvPr id="3" name="Content Placeholder 2"/>
          <p:cNvSpPr>
            <a:spLocks noGrp="1"/>
          </p:cNvSpPr>
          <p:nvPr>
            <p:ph idx="1"/>
          </p:nvPr>
        </p:nvSpPr>
        <p:spPr>
          <a:xfrm>
            <a:off x="838200" y="1102179"/>
            <a:ext cx="10515600" cy="607351"/>
          </a:xfrm>
        </p:spPr>
        <p:txBody>
          <a:bodyPr>
            <a:normAutofit fontScale="85000" lnSpcReduction="10000"/>
          </a:bodyPr>
          <a:lstStyle/>
          <a:p>
            <a:r>
              <a:rPr lang="en-US" dirty="0"/>
              <a:t>The approach used to minimize model complexity and reduce overfitting</a:t>
            </a:r>
          </a:p>
        </p:txBody>
      </p:sp>
      <p:pic>
        <p:nvPicPr>
          <p:cNvPr id="4" name="Picture 3"/>
          <p:cNvPicPr>
            <a:picLocks noChangeAspect="1"/>
          </p:cNvPicPr>
          <p:nvPr/>
        </p:nvPicPr>
        <p:blipFill>
          <a:blip r:embed="rId2"/>
          <a:stretch>
            <a:fillRect/>
          </a:stretch>
        </p:blipFill>
        <p:spPr>
          <a:xfrm>
            <a:off x="3990148" y="2087632"/>
            <a:ext cx="3616610" cy="396945"/>
          </a:xfrm>
          <a:prstGeom prst="rect">
            <a:avLst/>
          </a:prstGeom>
        </p:spPr>
      </p:pic>
      <p:pic>
        <p:nvPicPr>
          <p:cNvPr id="5" name="Picture 4"/>
          <p:cNvPicPr>
            <a:picLocks noChangeAspect="1"/>
          </p:cNvPicPr>
          <p:nvPr/>
        </p:nvPicPr>
        <p:blipFill>
          <a:blip r:embed="rId3"/>
          <a:stretch>
            <a:fillRect/>
          </a:stretch>
        </p:blipFill>
        <p:spPr>
          <a:xfrm>
            <a:off x="3990148" y="2554357"/>
            <a:ext cx="6236770" cy="427176"/>
          </a:xfrm>
          <a:prstGeom prst="rect">
            <a:avLst/>
          </a:prstGeom>
        </p:spPr>
      </p:pic>
      <p:sp>
        <p:nvSpPr>
          <p:cNvPr id="7" name="TextBox 6"/>
          <p:cNvSpPr txBox="1"/>
          <p:nvPr/>
        </p:nvSpPr>
        <p:spPr>
          <a:xfrm>
            <a:off x="1714087" y="2090177"/>
            <a:ext cx="210254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What you have</a:t>
            </a:r>
          </a:p>
        </p:txBody>
      </p:sp>
      <p:sp>
        <p:nvSpPr>
          <p:cNvPr id="8" name="TextBox 7"/>
          <p:cNvSpPr txBox="1"/>
          <p:nvPr/>
        </p:nvSpPr>
        <p:spPr>
          <a:xfrm>
            <a:off x="1714087" y="2582846"/>
            <a:ext cx="210254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What you need</a:t>
            </a:r>
          </a:p>
        </p:txBody>
      </p:sp>
      <p:sp>
        <p:nvSpPr>
          <p:cNvPr id="9" name="TextBox 8"/>
          <p:cNvSpPr txBox="1"/>
          <p:nvPr/>
        </p:nvSpPr>
        <p:spPr>
          <a:xfrm>
            <a:off x="437322" y="3776870"/>
            <a:ext cx="4333461" cy="1528624"/>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y=c+m</a:t>
            </a:r>
            <a:r>
              <a:rPr lang="en-US" sz="2000" b="1" baseline="-25000" dirty="0">
                <a:solidFill>
                  <a:schemeClr val="bg1"/>
                </a:solidFill>
                <a:latin typeface="Arial" panose="020B0604020202020204" pitchFamily="34" charset="0"/>
                <a:cs typeface="Arial" panose="020B0604020202020204" pitchFamily="34" charset="0"/>
              </a:rPr>
              <a:t>1</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1</a:t>
            </a:r>
            <a:r>
              <a:rPr lang="en-US" sz="2000" b="1" dirty="0">
                <a:solidFill>
                  <a:schemeClr val="bg1"/>
                </a:solidFill>
                <a:latin typeface="Arial" panose="020B0604020202020204" pitchFamily="34" charset="0"/>
                <a:cs typeface="Arial" panose="020B0604020202020204" pitchFamily="34" charset="0"/>
              </a:rPr>
              <a:t>+m</a:t>
            </a:r>
            <a:r>
              <a:rPr lang="en-US" sz="2000" b="1" baseline="-25000" dirty="0">
                <a:solidFill>
                  <a:schemeClr val="bg1"/>
                </a:solidFill>
                <a:latin typeface="Arial" panose="020B0604020202020204" pitchFamily="34" charset="0"/>
                <a:cs typeface="Arial" panose="020B0604020202020204" pitchFamily="34" charset="0"/>
              </a:rPr>
              <a:t>2</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2</a:t>
            </a:r>
            <a:r>
              <a:rPr lang="en-US" sz="2000" b="1" dirty="0">
                <a:solidFill>
                  <a:schemeClr val="bg1"/>
                </a:solidFill>
                <a:latin typeface="Arial" panose="020B0604020202020204" pitchFamily="34" charset="0"/>
                <a:cs typeface="Arial" panose="020B0604020202020204" pitchFamily="34" charset="0"/>
              </a:rPr>
              <a:t>+m</a:t>
            </a:r>
            <a:r>
              <a:rPr lang="en-US" sz="2000" b="1" baseline="-25000" dirty="0">
                <a:solidFill>
                  <a:schemeClr val="bg1"/>
                </a:solidFill>
                <a:latin typeface="Arial" panose="020B0604020202020204" pitchFamily="34" charset="0"/>
                <a:cs typeface="Arial" panose="020B0604020202020204" pitchFamily="34" charset="0"/>
              </a:rPr>
              <a:t>3</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3</a:t>
            </a:r>
            <a:r>
              <a:rPr lang="en-US" sz="2000" b="1" dirty="0">
                <a:solidFill>
                  <a:schemeClr val="bg1"/>
                </a:solidFill>
                <a:latin typeface="Arial" panose="020B0604020202020204" pitchFamily="34" charset="0"/>
                <a:cs typeface="Arial" panose="020B0604020202020204" pitchFamily="34" charset="0"/>
              </a:rPr>
              <a:t>+m</a:t>
            </a:r>
            <a:r>
              <a:rPr lang="en-US" sz="2000" b="1" baseline="-25000" dirty="0">
                <a:solidFill>
                  <a:schemeClr val="bg1"/>
                </a:solidFill>
                <a:latin typeface="Arial" panose="020B0604020202020204" pitchFamily="34" charset="0"/>
                <a:cs typeface="Arial" panose="020B0604020202020204" pitchFamily="34" charset="0"/>
              </a:rPr>
              <a:t>4</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4</a:t>
            </a:r>
            <a:r>
              <a:rPr lang="en-US" sz="2000" b="1" dirty="0">
                <a:solidFill>
                  <a:schemeClr val="bg1"/>
                </a:solidFill>
                <a:latin typeface="Arial" panose="020B0604020202020204" pitchFamily="34" charset="0"/>
                <a:cs typeface="Arial" panose="020B0604020202020204" pitchFamily="34" charset="0"/>
              </a:rPr>
              <a:t>+m</a:t>
            </a:r>
            <a:r>
              <a:rPr lang="en-US" sz="2000" b="1" baseline="-25000" dirty="0">
                <a:solidFill>
                  <a:schemeClr val="bg1"/>
                </a:solidFill>
                <a:latin typeface="Arial" panose="020B0604020202020204" pitchFamily="34" charset="0"/>
                <a:cs typeface="Arial" panose="020B0604020202020204" pitchFamily="34" charset="0"/>
              </a:rPr>
              <a:t>5</a:t>
            </a:r>
            <a:r>
              <a:rPr lang="en-US" sz="2000" b="1" dirty="0">
                <a:solidFill>
                  <a:schemeClr val="bg1"/>
                </a:solidFill>
                <a:latin typeface="Arial" panose="020B0604020202020204" pitchFamily="34" charset="0"/>
                <a:cs typeface="Arial" panose="020B0604020202020204" pitchFamily="34" charset="0"/>
              </a:rPr>
              <a:t>x</a:t>
            </a:r>
            <a:r>
              <a:rPr lang="en-US" sz="2000" b="1" baseline="-25000" dirty="0">
                <a:solidFill>
                  <a:schemeClr val="bg1"/>
                </a:solidFill>
                <a:latin typeface="Arial" panose="020B0604020202020204" pitchFamily="34" charset="0"/>
                <a:cs typeface="Arial" panose="020B0604020202020204" pitchFamily="34" charset="0"/>
              </a:rPr>
              <a:t>5</a:t>
            </a:r>
          </a:p>
          <a:p>
            <a:endParaRPr lang="en-US" sz="2000" b="1" baseline="-25000" dirty="0">
              <a:solidFill>
                <a:schemeClr val="bg1"/>
              </a:solidFill>
              <a:latin typeface="Arial" panose="020B0604020202020204" pitchFamily="34" charset="0"/>
              <a:cs typeface="Arial" panose="020B0604020202020204" pitchFamily="34" charset="0"/>
            </a:endParaRPr>
          </a:p>
          <a:p>
            <a:r>
              <a:rPr lang="en-US" sz="2000" b="1" dirty="0">
                <a:solidFill>
                  <a:schemeClr val="bg1"/>
                </a:solidFill>
                <a:latin typeface="Arial" panose="020B0604020202020204" pitchFamily="34" charset="0"/>
                <a:cs typeface="Arial" panose="020B0604020202020204" pitchFamily="34" charset="0"/>
              </a:rPr>
              <a:t>This model may predict y very well, but it may have a lot of high squared coefficients</a:t>
            </a:r>
            <a:endParaRPr lang="en-US" sz="2000" b="1" baseline="-25000" dirty="0">
              <a:solidFill>
                <a:schemeClr val="bg1"/>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6B76CA4-C0FF-604E-A46F-ABEF594AF2C9}"/>
              </a:ext>
            </a:extLst>
          </p:cNvPr>
          <p:cNvPicPr>
            <a:picLocks noChangeAspect="1"/>
          </p:cNvPicPr>
          <p:nvPr/>
        </p:nvPicPr>
        <p:blipFill>
          <a:blip r:embed="rId4"/>
          <a:stretch>
            <a:fillRect/>
          </a:stretch>
        </p:blipFill>
        <p:spPr>
          <a:xfrm>
            <a:off x="6133865" y="3106925"/>
            <a:ext cx="4809118" cy="3500045"/>
          </a:xfrm>
          <a:prstGeom prst="rect">
            <a:avLst/>
          </a:prstGeom>
        </p:spPr>
      </p:pic>
      <p:sp>
        <p:nvSpPr>
          <p:cNvPr id="11" name="TextBox 10"/>
          <p:cNvSpPr txBox="1"/>
          <p:nvPr/>
        </p:nvSpPr>
        <p:spPr>
          <a:xfrm>
            <a:off x="3511357" y="5405689"/>
            <a:ext cx="2622508" cy="1323439"/>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A very deep decision tree may be too complex and lead to overfitting</a:t>
            </a:r>
            <a:endParaRPr lang="en-US" sz="2000" b="1" baseline="-25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25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 1: Regularization</a:t>
            </a:r>
          </a:p>
        </p:txBody>
      </p:sp>
      <p:sp>
        <p:nvSpPr>
          <p:cNvPr id="14" name="TextBox 13"/>
          <p:cNvSpPr txBox="1"/>
          <p:nvPr/>
        </p:nvSpPr>
        <p:spPr>
          <a:xfrm>
            <a:off x="1714087" y="3110760"/>
            <a:ext cx="225032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Regularization</a:t>
            </a:r>
          </a:p>
        </p:txBody>
      </p:sp>
      <p:sp>
        <p:nvSpPr>
          <p:cNvPr id="15" name="TextBox 14"/>
          <p:cNvSpPr txBox="1"/>
          <p:nvPr/>
        </p:nvSpPr>
        <p:spPr>
          <a:xfrm>
            <a:off x="1714087" y="3711247"/>
            <a:ext cx="948846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Regularization penalizes high coefficients, making those models worse-off </a:t>
            </a:r>
          </a:p>
        </p:txBody>
      </p:sp>
      <p:pic>
        <p:nvPicPr>
          <p:cNvPr id="16" name="Picture 15"/>
          <p:cNvPicPr>
            <a:picLocks noChangeAspect="1"/>
          </p:cNvPicPr>
          <p:nvPr/>
        </p:nvPicPr>
        <p:blipFill>
          <a:blip r:embed="rId2"/>
          <a:stretch>
            <a:fillRect/>
          </a:stretch>
        </p:blipFill>
        <p:spPr>
          <a:xfrm>
            <a:off x="3990148" y="3117450"/>
            <a:ext cx="8177577" cy="401002"/>
          </a:xfrm>
          <a:prstGeom prst="rect">
            <a:avLst/>
          </a:prstGeom>
        </p:spPr>
      </p:pic>
      <p:sp>
        <p:nvSpPr>
          <p:cNvPr id="21" name="Content Placeholder 2"/>
          <p:cNvSpPr>
            <a:spLocks noGrp="1"/>
          </p:cNvSpPr>
          <p:nvPr>
            <p:ph idx="1"/>
          </p:nvPr>
        </p:nvSpPr>
        <p:spPr>
          <a:xfrm>
            <a:off x="838200" y="1102179"/>
            <a:ext cx="10515600" cy="607351"/>
          </a:xfrm>
        </p:spPr>
        <p:txBody>
          <a:bodyPr>
            <a:normAutofit fontScale="85000" lnSpcReduction="10000"/>
          </a:bodyPr>
          <a:lstStyle/>
          <a:p>
            <a:r>
              <a:rPr lang="en-US" dirty="0"/>
              <a:t>The approach used to minimize model complexity and reduce overfitting</a:t>
            </a:r>
          </a:p>
        </p:txBody>
      </p:sp>
      <p:pic>
        <p:nvPicPr>
          <p:cNvPr id="22" name="Picture 21"/>
          <p:cNvPicPr>
            <a:picLocks noChangeAspect="1"/>
          </p:cNvPicPr>
          <p:nvPr/>
        </p:nvPicPr>
        <p:blipFill>
          <a:blip r:embed="rId3"/>
          <a:stretch>
            <a:fillRect/>
          </a:stretch>
        </p:blipFill>
        <p:spPr>
          <a:xfrm>
            <a:off x="3990148" y="2087632"/>
            <a:ext cx="3616610" cy="396945"/>
          </a:xfrm>
          <a:prstGeom prst="rect">
            <a:avLst/>
          </a:prstGeom>
        </p:spPr>
      </p:pic>
      <p:pic>
        <p:nvPicPr>
          <p:cNvPr id="23" name="Picture 22"/>
          <p:cNvPicPr>
            <a:picLocks noChangeAspect="1"/>
          </p:cNvPicPr>
          <p:nvPr/>
        </p:nvPicPr>
        <p:blipFill>
          <a:blip r:embed="rId4"/>
          <a:stretch>
            <a:fillRect/>
          </a:stretch>
        </p:blipFill>
        <p:spPr>
          <a:xfrm>
            <a:off x="3990148" y="2554357"/>
            <a:ext cx="6236770" cy="427176"/>
          </a:xfrm>
          <a:prstGeom prst="rect">
            <a:avLst/>
          </a:prstGeom>
        </p:spPr>
      </p:pic>
      <p:sp>
        <p:nvSpPr>
          <p:cNvPr id="24" name="TextBox 23"/>
          <p:cNvSpPr txBox="1"/>
          <p:nvPr/>
        </p:nvSpPr>
        <p:spPr>
          <a:xfrm>
            <a:off x="1714087" y="2090177"/>
            <a:ext cx="210254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What you have</a:t>
            </a:r>
          </a:p>
        </p:txBody>
      </p:sp>
      <p:sp>
        <p:nvSpPr>
          <p:cNvPr id="25" name="TextBox 24"/>
          <p:cNvSpPr txBox="1"/>
          <p:nvPr/>
        </p:nvSpPr>
        <p:spPr>
          <a:xfrm>
            <a:off x="1714087" y="2582846"/>
            <a:ext cx="2102540"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What you need</a:t>
            </a:r>
          </a:p>
        </p:txBody>
      </p:sp>
      <p:sp>
        <p:nvSpPr>
          <p:cNvPr id="26" name="TextBox 25"/>
          <p:cNvSpPr txBox="1"/>
          <p:nvPr/>
        </p:nvSpPr>
        <p:spPr>
          <a:xfrm>
            <a:off x="962025" y="4917065"/>
            <a:ext cx="10999603"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Different types of regularization methods exist</a:t>
            </a:r>
          </a:p>
          <a:p>
            <a:pPr marL="342900" indent="-342900">
              <a:buFont typeface="Arial" panose="020B0604020202020204" pitchFamily="34" charset="0"/>
              <a:buChar char="•"/>
            </a:pPr>
            <a:r>
              <a:rPr lang="en-US" sz="2400" dirty="0">
                <a:solidFill>
                  <a:schemeClr val="bg1"/>
                </a:solidFill>
                <a:latin typeface="Arial" panose="020B0604020202020204" pitchFamily="34" charset="0"/>
                <a:cs typeface="Arial" panose="020B0604020202020204" pitchFamily="34" charset="0"/>
              </a:rPr>
              <a:t>No separate regularization for </a:t>
            </a:r>
            <a:r>
              <a:rPr lang="en-US" sz="2400" dirty="0">
                <a:solidFill>
                  <a:srgbClr val="FFC000"/>
                </a:solidFill>
                <a:latin typeface="Arial" panose="020B0604020202020204" pitchFamily="34" charset="0"/>
                <a:cs typeface="Arial" panose="020B0604020202020204" pitchFamily="34" charset="0"/>
              </a:rPr>
              <a:t>tree-based approaches</a:t>
            </a:r>
            <a:r>
              <a:rPr lang="en-US" sz="2400" dirty="0">
                <a:solidFill>
                  <a:schemeClr val="bg1"/>
                </a:solidFill>
                <a:latin typeface="Arial" panose="020B0604020202020204" pitchFamily="34" charset="0"/>
                <a:cs typeface="Arial" panose="020B0604020202020204" pitchFamily="34" charset="0"/>
              </a:rPr>
              <a:t>. Inherent in the tree-building process (can tune hyper-parameters)</a:t>
            </a:r>
          </a:p>
          <a:p>
            <a:pPr marL="342900" indent="-342900">
              <a:buFont typeface="Arial" panose="020B0604020202020204" pitchFamily="34" charset="0"/>
              <a:buChar char="•"/>
            </a:pPr>
            <a:r>
              <a:rPr lang="en-US" sz="2400" dirty="0">
                <a:solidFill>
                  <a:srgbClr val="FFC000"/>
                </a:solidFill>
                <a:latin typeface="Arial" panose="020B0604020202020204" pitchFamily="34" charset="0"/>
                <a:cs typeface="Arial" panose="020B0604020202020204" pitchFamily="34" charset="0"/>
              </a:rPr>
              <a:t>Cross-validation</a:t>
            </a:r>
            <a:r>
              <a:rPr lang="en-US" sz="2400" dirty="0">
                <a:solidFill>
                  <a:schemeClr val="bg1"/>
                </a:solidFill>
                <a:latin typeface="Arial" panose="020B0604020202020204" pitchFamily="34" charset="0"/>
                <a:cs typeface="Arial" panose="020B0604020202020204" pitchFamily="34" charset="0"/>
              </a:rPr>
              <a:t> is an alternative to regularization (most commonly followed)</a:t>
            </a:r>
          </a:p>
        </p:txBody>
      </p:sp>
    </p:spTree>
    <p:extLst>
      <p:ext uri="{BB962C8B-B14F-4D97-AF65-F5344CB8AC3E}">
        <p14:creationId xmlns:p14="http://schemas.microsoft.com/office/powerpoint/2010/main" val="336319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animEffect transition="in" filter="fade">
                                      <p:cBhvr>
                                        <p:cTn id="7" dur="500"/>
                                        <p:tgtEl>
                                          <p:spTgt spid="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2" end="2"/>
                                            </p:txEl>
                                          </p:spTgt>
                                        </p:tgtEl>
                                        <p:attrNameLst>
                                          <p:attrName>style.visibility</p:attrName>
                                        </p:attrNameLst>
                                      </p:cBhvr>
                                      <p:to>
                                        <p:strVal val="visible"/>
                                      </p:to>
                                    </p:set>
                                    <p:animEffect transition="in" filter="fade">
                                      <p:cBhvr>
                                        <p:cTn id="12" dur="500"/>
                                        <p:tgtEl>
                                          <p:spTgt spid="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animEffect transition="in" filter="fade">
                                      <p:cBhvr>
                                        <p:cTn id="1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3A9E8BB6-71E5-4741-90FC-E5D54107C378}"/>
              </a:ext>
            </a:extLst>
          </p:cNvPr>
          <p:cNvSpPr/>
          <p:nvPr/>
        </p:nvSpPr>
        <p:spPr>
          <a:xfrm>
            <a:off x="5808134" y="1202266"/>
            <a:ext cx="6235166" cy="42959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252DDA-FC1A-A24A-8EEA-E1039D6D374F}"/>
              </a:ext>
            </a:extLst>
          </p:cNvPr>
          <p:cNvSpPr>
            <a:spLocks noGrp="1"/>
          </p:cNvSpPr>
          <p:nvPr>
            <p:ph type="title"/>
          </p:nvPr>
        </p:nvSpPr>
        <p:spPr/>
        <p:txBody>
          <a:bodyPr/>
          <a:lstStyle/>
          <a:p>
            <a:r>
              <a:rPr lang="en-US" dirty="0"/>
              <a:t>Approach 2: Cross validation</a:t>
            </a:r>
          </a:p>
        </p:txBody>
      </p:sp>
      <p:sp>
        <p:nvSpPr>
          <p:cNvPr id="3072" name="Rectangle 3071">
            <a:extLst>
              <a:ext uri="{FF2B5EF4-FFF2-40B4-BE49-F238E27FC236}">
                <a16:creationId xmlns:a16="http://schemas.microsoft.com/office/drawing/2014/main" id="{09E1B737-2F6A-6F49-B1F9-2D7AFEE30AB3}"/>
              </a:ext>
            </a:extLst>
          </p:cNvPr>
          <p:cNvSpPr/>
          <p:nvPr/>
        </p:nvSpPr>
        <p:spPr>
          <a:xfrm>
            <a:off x="237067" y="1524001"/>
            <a:ext cx="5144034" cy="37137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73C53047-A639-D146-AAF5-7AEB887E8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 y="1591733"/>
            <a:ext cx="5127101" cy="36745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id Search Workflow">
            <a:extLst>
              <a:ext uri="{FF2B5EF4-FFF2-40B4-BE49-F238E27FC236}">
                <a16:creationId xmlns:a16="http://schemas.microsoft.com/office/drawing/2014/main" id="{60A3E1AB-ED4C-B44B-80F9-94A49CD90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4764" y="1359796"/>
            <a:ext cx="6027737" cy="4042196"/>
          </a:xfrm>
          <a:prstGeom prst="rect">
            <a:avLst/>
          </a:prstGeom>
          <a:noFill/>
          <a:extLst>
            <a:ext uri="{909E8E84-426E-40DD-AFC4-6F175D3DCCD1}">
              <a14:hiddenFill xmlns:a14="http://schemas.microsoft.com/office/drawing/2010/main">
                <a:solidFill>
                  <a:srgbClr val="FFFFFF"/>
                </a:solidFill>
              </a14:hiddenFill>
            </a:ext>
          </a:extLst>
        </p:spPr>
      </p:pic>
      <p:sp>
        <p:nvSpPr>
          <p:cNvPr id="3073" name="Rectangle 3072">
            <a:extLst>
              <a:ext uri="{FF2B5EF4-FFF2-40B4-BE49-F238E27FC236}">
                <a16:creationId xmlns:a16="http://schemas.microsoft.com/office/drawing/2014/main" id="{DB5EEA2F-CCB6-E448-9D39-9D3B912DFE8A}"/>
              </a:ext>
            </a:extLst>
          </p:cNvPr>
          <p:cNvSpPr/>
          <p:nvPr/>
        </p:nvSpPr>
        <p:spPr>
          <a:xfrm>
            <a:off x="6015563" y="6188854"/>
            <a:ext cx="5929957" cy="369332"/>
          </a:xfrm>
          <a:prstGeom prst="rect">
            <a:avLst/>
          </a:prstGeom>
        </p:spPr>
        <p:txBody>
          <a:bodyPr wrap="none">
            <a:spAutoFit/>
          </a:bodyPr>
          <a:lstStyle/>
          <a:p>
            <a:r>
              <a:rPr lang="en-US" dirty="0">
                <a:solidFill>
                  <a:schemeClr val="bg1"/>
                </a:solidFill>
              </a:rPr>
              <a:t>https://scikit-</a:t>
            </a:r>
            <a:r>
              <a:rPr lang="en-US" dirty="0" err="1">
                <a:solidFill>
                  <a:schemeClr val="bg1"/>
                </a:solidFill>
              </a:rPr>
              <a:t>learn.org</a:t>
            </a:r>
            <a:r>
              <a:rPr lang="en-US" dirty="0">
                <a:solidFill>
                  <a:schemeClr val="bg1"/>
                </a:solidFill>
              </a:rPr>
              <a:t>/stable/modules/</a:t>
            </a:r>
            <a:r>
              <a:rPr lang="en-US" dirty="0" err="1">
                <a:solidFill>
                  <a:schemeClr val="bg1"/>
                </a:solidFill>
              </a:rPr>
              <a:t>cross_validation.html</a:t>
            </a:r>
            <a:endParaRPr lang="en-US" dirty="0">
              <a:solidFill>
                <a:schemeClr val="bg1"/>
              </a:solidFill>
            </a:endParaRPr>
          </a:p>
        </p:txBody>
      </p:sp>
    </p:spTree>
    <p:extLst>
      <p:ext uri="{BB962C8B-B14F-4D97-AF65-F5344CB8AC3E}">
        <p14:creationId xmlns:p14="http://schemas.microsoft.com/office/powerpoint/2010/main" val="2611722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A12F-1B03-D045-9E98-3D49E0041871}"/>
              </a:ext>
            </a:extLst>
          </p:cNvPr>
          <p:cNvSpPr>
            <a:spLocks noGrp="1"/>
          </p:cNvSpPr>
          <p:nvPr>
            <p:ph type="title"/>
          </p:nvPr>
        </p:nvSpPr>
        <p:spPr/>
        <p:txBody>
          <a:bodyPr/>
          <a:lstStyle/>
          <a:p>
            <a:r>
              <a:rPr lang="en-US" dirty="0"/>
              <a:t>Example</a:t>
            </a:r>
          </a:p>
        </p:txBody>
      </p:sp>
      <p:pic>
        <p:nvPicPr>
          <p:cNvPr id="4" name="Picture 3">
            <a:extLst>
              <a:ext uri="{FF2B5EF4-FFF2-40B4-BE49-F238E27FC236}">
                <a16:creationId xmlns:a16="http://schemas.microsoft.com/office/drawing/2014/main" id="{732BECA6-BE26-5946-BD93-6F086DE926AF}"/>
              </a:ext>
            </a:extLst>
          </p:cNvPr>
          <p:cNvPicPr>
            <a:picLocks noChangeAspect="1"/>
          </p:cNvPicPr>
          <p:nvPr/>
        </p:nvPicPr>
        <p:blipFill>
          <a:blip r:embed="rId2"/>
          <a:stretch>
            <a:fillRect/>
          </a:stretch>
        </p:blipFill>
        <p:spPr>
          <a:xfrm>
            <a:off x="335029" y="1393868"/>
            <a:ext cx="11611702" cy="3023585"/>
          </a:xfrm>
          <a:prstGeom prst="rect">
            <a:avLst/>
          </a:prstGeom>
        </p:spPr>
      </p:pic>
    </p:spTree>
    <p:extLst>
      <p:ext uri="{BB962C8B-B14F-4D97-AF65-F5344CB8AC3E}">
        <p14:creationId xmlns:p14="http://schemas.microsoft.com/office/powerpoint/2010/main" val="117447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476C-E856-DB42-81AE-5A6DA03A9DA0}"/>
              </a:ext>
            </a:extLst>
          </p:cNvPr>
          <p:cNvSpPr>
            <a:spLocks noGrp="1"/>
          </p:cNvSpPr>
          <p:nvPr>
            <p:ph type="title"/>
          </p:nvPr>
        </p:nvSpPr>
        <p:spPr/>
        <p:txBody>
          <a:bodyPr/>
          <a:lstStyle/>
          <a:p>
            <a:r>
              <a:rPr lang="en-US" dirty="0"/>
              <a:t>AUROC curve over multiple cv folds</a:t>
            </a:r>
          </a:p>
        </p:txBody>
      </p:sp>
      <p:pic>
        <p:nvPicPr>
          <p:cNvPr id="4098" name="Picture 2" descr="Receiver operating characteristic example">
            <a:extLst>
              <a:ext uri="{FF2B5EF4-FFF2-40B4-BE49-F238E27FC236}">
                <a16:creationId xmlns:a16="http://schemas.microsoft.com/office/drawing/2014/main" id="{D77A9BA3-281C-C745-BE0E-821E71B91E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1075267"/>
            <a:ext cx="7145867" cy="535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94172E3-AA67-1445-8528-20E24E7B5961}"/>
              </a:ext>
            </a:extLst>
          </p:cNvPr>
          <p:cNvSpPr txBox="1"/>
          <p:nvPr/>
        </p:nvSpPr>
        <p:spPr>
          <a:xfrm>
            <a:off x="7670800" y="1536174"/>
            <a:ext cx="4165600" cy="3785652"/>
          </a:xfrm>
          <a:prstGeom prst="rect">
            <a:avLst/>
          </a:prstGeom>
          <a:noFill/>
        </p:spPr>
        <p:txBody>
          <a:bodyPr wrap="square" rtlCol="0">
            <a:spAutoFit/>
          </a:bodyPr>
          <a:lstStyle/>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For Random Forest, you may also come across another metric </a:t>
            </a:r>
            <a:r>
              <a:rPr lang="en-US" sz="2400" b="1" dirty="0">
                <a:solidFill>
                  <a:srgbClr val="FFC000"/>
                </a:solidFill>
                <a:latin typeface="Arial" panose="020B0604020202020204" pitchFamily="34" charset="0"/>
                <a:cs typeface="Arial" panose="020B0604020202020204" pitchFamily="34" charset="0"/>
              </a:rPr>
              <a:t>Out of Bag (OOB) error</a:t>
            </a:r>
            <a:r>
              <a:rPr lang="en-US" sz="2400" b="1" dirty="0">
                <a:solidFill>
                  <a:schemeClr val="bg1"/>
                </a:solidFill>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24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b="1" dirty="0">
                <a:solidFill>
                  <a:schemeClr val="bg1"/>
                </a:solidFill>
                <a:latin typeface="Arial" panose="020B0604020202020204" pitchFamily="34" charset="0"/>
                <a:cs typeface="Arial" panose="020B0604020202020204" pitchFamily="34" charset="0"/>
              </a:rPr>
              <a:t>This metric is similar to cv (but not the same), and is specific to </a:t>
            </a:r>
            <a:r>
              <a:rPr lang="en-US" sz="2400" b="1" dirty="0">
                <a:solidFill>
                  <a:srgbClr val="FFC000"/>
                </a:solidFill>
                <a:latin typeface="Arial" panose="020B0604020202020204" pitchFamily="34" charset="0"/>
                <a:cs typeface="Arial" panose="020B0604020202020204" pitchFamily="34" charset="0"/>
              </a:rPr>
              <a:t>bagging approaches </a:t>
            </a:r>
            <a:r>
              <a:rPr lang="en-US" sz="2400" b="1" dirty="0">
                <a:solidFill>
                  <a:schemeClr val="bg1"/>
                </a:solidFill>
                <a:latin typeface="Arial" panose="020B0604020202020204" pitchFamily="34" charset="0"/>
                <a:cs typeface="Arial" panose="020B0604020202020204" pitchFamily="34" charset="0"/>
              </a:rPr>
              <a:t>like RF</a:t>
            </a:r>
          </a:p>
        </p:txBody>
      </p:sp>
    </p:spTree>
    <p:extLst>
      <p:ext uri="{BB962C8B-B14F-4D97-AF65-F5344CB8AC3E}">
        <p14:creationId xmlns:p14="http://schemas.microsoft.com/office/powerpoint/2010/main" val="129885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0758F-7345-564F-80BD-3541559E4D70}"/>
              </a:ext>
            </a:extLst>
          </p:cNvPr>
          <p:cNvSpPr>
            <a:spLocks noGrp="1"/>
          </p:cNvSpPr>
          <p:nvPr>
            <p:ph type="title"/>
          </p:nvPr>
        </p:nvSpPr>
        <p:spPr/>
        <p:txBody>
          <a:bodyPr/>
          <a:lstStyle/>
          <a:p>
            <a:r>
              <a:rPr lang="en-US" dirty="0"/>
              <a:t>Estimating feature importance</a:t>
            </a:r>
          </a:p>
        </p:txBody>
      </p:sp>
      <p:sp>
        <p:nvSpPr>
          <p:cNvPr id="3" name="Content Placeholder 2">
            <a:extLst>
              <a:ext uri="{FF2B5EF4-FFF2-40B4-BE49-F238E27FC236}">
                <a16:creationId xmlns:a16="http://schemas.microsoft.com/office/drawing/2014/main" id="{F40FC945-C048-D344-9C3C-DB068642AB1F}"/>
              </a:ext>
            </a:extLst>
          </p:cNvPr>
          <p:cNvSpPr>
            <a:spLocks noGrp="1"/>
          </p:cNvSpPr>
          <p:nvPr>
            <p:ph idx="1"/>
          </p:nvPr>
        </p:nvSpPr>
        <p:spPr/>
        <p:txBody>
          <a:bodyPr>
            <a:normAutofit lnSpcReduction="10000"/>
          </a:bodyPr>
          <a:lstStyle/>
          <a:p>
            <a:r>
              <a:rPr lang="en-US" b="1" i="1" dirty="0">
                <a:solidFill>
                  <a:srgbClr val="FFC000"/>
                </a:solidFill>
              </a:rPr>
              <a:t>Regression-based methods</a:t>
            </a:r>
          </a:p>
          <a:p>
            <a:pPr lvl="1"/>
            <a:r>
              <a:rPr lang="en-US" b="1" i="1" dirty="0"/>
              <a:t>Coefficients/weights of individual features as determined during learning</a:t>
            </a:r>
          </a:p>
          <a:p>
            <a:endParaRPr lang="en-US" b="1" i="1" dirty="0"/>
          </a:p>
          <a:p>
            <a:r>
              <a:rPr lang="en-US" b="1" i="1" dirty="0">
                <a:solidFill>
                  <a:srgbClr val="FFC000"/>
                </a:solidFill>
              </a:rPr>
              <a:t>Tree-based methods</a:t>
            </a:r>
          </a:p>
          <a:p>
            <a:pPr lvl="1"/>
            <a:r>
              <a:rPr lang="en-US" b="1" i="1" dirty="0"/>
              <a:t>Gini impurity</a:t>
            </a:r>
          </a:p>
          <a:p>
            <a:pPr lvl="1"/>
            <a:r>
              <a:rPr lang="en-US" b="1" i="1" dirty="0"/>
              <a:t>Entropy</a:t>
            </a:r>
          </a:p>
          <a:p>
            <a:pPr lvl="1"/>
            <a:r>
              <a:rPr lang="en-US" b="1" i="1" dirty="0"/>
              <a:t>Information gain</a:t>
            </a:r>
          </a:p>
          <a:p>
            <a:pPr lvl="1"/>
            <a:endParaRPr lang="en-US" b="1" i="1" dirty="0"/>
          </a:p>
          <a:p>
            <a:r>
              <a:rPr lang="en-US" b="1" i="1" dirty="0">
                <a:solidFill>
                  <a:srgbClr val="FFC000"/>
                </a:solidFill>
              </a:rPr>
              <a:t>Model independent</a:t>
            </a:r>
          </a:p>
          <a:p>
            <a:pPr lvl="1"/>
            <a:r>
              <a:rPr lang="en-US" b="1" i="1" dirty="0"/>
              <a:t>Permutation feature importance</a:t>
            </a:r>
          </a:p>
          <a:p>
            <a:pPr lvl="1"/>
            <a:r>
              <a:rPr lang="en-US" b="1" i="1" dirty="0"/>
              <a:t>Shapley values</a:t>
            </a:r>
          </a:p>
        </p:txBody>
      </p:sp>
    </p:spTree>
    <p:extLst>
      <p:ext uri="{BB962C8B-B14F-4D97-AF65-F5344CB8AC3E}">
        <p14:creationId xmlns:p14="http://schemas.microsoft.com/office/powerpoint/2010/main" val="207197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5CFE-472C-D546-9EC1-99CC19508FED}"/>
              </a:ext>
            </a:extLst>
          </p:cNvPr>
          <p:cNvSpPr>
            <a:spLocks noGrp="1"/>
          </p:cNvSpPr>
          <p:nvPr>
            <p:ph type="title"/>
          </p:nvPr>
        </p:nvSpPr>
        <p:spPr/>
        <p:txBody>
          <a:bodyPr/>
          <a:lstStyle/>
          <a:p>
            <a:r>
              <a:rPr lang="en-US" dirty="0"/>
              <a:t>Shapley values</a:t>
            </a:r>
          </a:p>
        </p:txBody>
      </p:sp>
      <p:pic>
        <p:nvPicPr>
          <p:cNvPr id="1028" name="Picture 4" descr="How to interpret Shapley value plot for a model? - Data Science Stack  Exchange">
            <a:extLst>
              <a:ext uri="{FF2B5EF4-FFF2-40B4-BE49-F238E27FC236}">
                <a16:creationId xmlns:a16="http://schemas.microsoft.com/office/drawing/2014/main" id="{497EF4C0-7EB3-D84D-AA34-D5F066FF0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6341" y="1179710"/>
            <a:ext cx="5295059" cy="5378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15E17E-62B3-F24F-9582-AA3561FE4C5F}"/>
              </a:ext>
            </a:extLst>
          </p:cNvPr>
          <p:cNvSpPr txBox="1"/>
          <p:nvPr/>
        </p:nvSpPr>
        <p:spPr>
          <a:xfrm>
            <a:off x="443754" y="1479176"/>
            <a:ext cx="4921623" cy="4401205"/>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What is the impact of individual features on the classification of individual instances?</a:t>
            </a:r>
          </a:p>
          <a:p>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Each instance plotted</a:t>
            </a:r>
          </a:p>
          <a:p>
            <a:pPr marL="342900" indent="-34290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Effect of each feature on the prediction of each instance plotted</a:t>
            </a:r>
          </a:p>
          <a:p>
            <a:pPr marL="342900" indent="-34290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We can see the distribution of the effects</a:t>
            </a:r>
          </a:p>
          <a:p>
            <a:pPr marL="342900" indent="-342900">
              <a:buFont typeface="Arial" panose="020B0604020202020204" pitchFamily="34" charset="0"/>
              <a:buChar char="•"/>
            </a:pPr>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If High effect &gt;&gt; Red</a:t>
            </a:r>
          </a:p>
          <a:p>
            <a:pPr marL="342900" indent="-342900">
              <a:buFont typeface="Arial" panose="020B0604020202020204" pitchFamily="34" charset="0"/>
              <a:buChar char="•"/>
            </a:pPr>
            <a:r>
              <a:rPr lang="en-US" sz="2000" b="1" dirty="0">
                <a:solidFill>
                  <a:schemeClr val="bg1"/>
                </a:solidFill>
                <a:latin typeface="Arial" panose="020B0604020202020204" pitchFamily="34" charset="0"/>
                <a:cs typeface="Arial" panose="020B0604020202020204" pitchFamily="34" charset="0"/>
              </a:rPr>
              <a:t>If Low effect &gt;&gt; Blue</a:t>
            </a:r>
          </a:p>
        </p:txBody>
      </p:sp>
    </p:spTree>
    <p:extLst>
      <p:ext uri="{BB962C8B-B14F-4D97-AF65-F5344CB8AC3E}">
        <p14:creationId xmlns:p14="http://schemas.microsoft.com/office/powerpoint/2010/main" val="61790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this lecture</a:t>
            </a:r>
          </a:p>
        </p:txBody>
      </p:sp>
      <p:sp>
        <p:nvSpPr>
          <p:cNvPr id="3" name="Content Placeholder 2"/>
          <p:cNvSpPr>
            <a:spLocks noGrp="1"/>
          </p:cNvSpPr>
          <p:nvPr>
            <p:ph idx="1"/>
          </p:nvPr>
        </p:nvSpPr>
        <p:spPr/>
        <p:txBody>
          <a:bodyPr>
            <a:normAutofit/>
          </a:bodyPr>
          <a:lstStyle/>
          <a:p>
            <a:r>
              <a:rPr lang="en-US" b="1" i="1" dirty="0">
                <a:solidFill>
                  <a:srgbClr val="FFC000"/>
                </a:solidFill>
              </a:rPr>
              <a:t>General overview of ML algorithms</a:t>
            </a:r>
          </a:p>
          <a:p>
            <a:pPr lvl="1"/>
            <a:r>
              <a:rPr lang="en-US" b="1" i="1" dirty="0"/>
              <a:t>Introduction to ML concepts</a:t>
            </a:r>
          </a:p>
          <a:p>
            <a:pPr lvl="1"/>
            <a:r>
              <a:rPr lang="en-US" b="1" i="1" dirty="0"/>
              <a:t>Types of ML</a:t>
            </a:r>
          </a:p>
          <a:p>
            <a:pPr marL="0" indent="0">
              <a:buNone/>
            </a:pPr>
            <a:endParaRPr lang="en-US" b="1" i="1" dirty="0"/>
          </a:p>
          <a:p>
            <a:r>
              <a:rPr lang="en-US" b="1" i="1" dirty="0">
                <a:solidFill>
                  <a:srgbClr val="FFC000"/>
                </a:solidFill>
              </a:rPr>
              <a:t>Specific algorithms for feature-based ML</a:t>
            </a:r>
          </a:p>
          <a:p>
            <a:pPr lvl="1"/>
            <a:r>
              <a:rPr lang="en-US" b="1" i="1" dirty="0"/>
              <a:t>Supervised</a:t>
            </a:r>
          </a:p>
          <a:p>
            <a:pPr lvl="1"/>
            <a:r>
              <a:rPr lang="en-US" b="1" i="1" dirty="0"/>
              <a:t>Unsupervised</a:t>
            </a:r>
          </a:p>
          <a:p>
            <a:pPr lvl="1"/>
            <a:r>
              <a:rPr lang="en-US" b="1" i="1" dirty="0"/>
              <a:t>Judging which model is best</a:t>
            </a:r>
          </a:p>
        </p:txBody>
      </p:sp>
    </p:spTree>
    <p:extLst>
      <p:ext uri="{BB962C8B-B14F-4D97-AF65-F5344CB8AC3E}">
        <p14:creationId xmlns:p14="http://schemas.microsoft.com/office/powerpoint/2010/main" val="26360297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838200" y="1539499"/>
            <a:ext cx="10515600" cy="4662517"/>
          </a:xfrm>
        </p:spPr>
        <p:txBody>
          <a:bodyPr>
            <a:normAutofit fontScale="85000" lnSpcReduction="20000"/>
          </a:bodyPr>
          <a:lstStyle/>
          <a:p>
            <a:r>
              <a:rPr lang="en-US" b="1" i="1" dirty="0"/>
              <a:t>What is machine learning?</a:t>
            </a:r>
          </a:p>
          <a:p>
            <a:pPr lvl="1"/>
            <a:r>
              <a:rPr lang="en-US" b="1" i="1" dirty="0"/>
              <a:t>Statistics vs ML, Supervised vs. unsupervised</a:t>
            </a:r>
          </a:p>
          <a:p>
            <a:endParaRPr lang="en-US" b="1" i="1" dirty="0"/>
          </a:p>
          <a:p>
            <a:r>
              <a:rPr lang="en-US" b="1" i="1" dirty="0"/>
              <a:t>What does ML do?</a:t>
            </a:r>
          </a:p>
          <a:p>
            <a:pPr lvl="1"/>
            <a:r>
              <a:rPr lang="en-US" b="1" i="1" dirty="0"/>
              <a:t>Loss functions, Gradient Descent, Bias and Variance</a:t>
            </a:r>
          </a:p>
          <a:p>
            <a:endParaRPr lang="en-US" b="1" i="1" dirty="0"/>
          </a:p>
          <a:p>
            <a:r>
              <a:rPr lang="en-US" b="1" i="1" dirty="0"/>
              <a:t>Different algorithms for ML</a:t>
            </a:r>
          </a:p>
          <a:p>
            <a:pPr lvl="1"/>
            <a:r>
              <a:rPr lang="en-US" b="1" i="1" dirty="0"/>
              <a:t>Regression-based, tree-based, SVM, PCA, k-means clustering</a:t>
            </a:r>
          </a:p>
          <a:p>
            <a:endParaRPr lang="en-US" b="1" i="1" dirty="0"/>
          </a:p>
          <a:p>
            <a:r>
              <a:rPr lang="en-US" b="1" i="1" dirty="0"/>
              <a:t>How to estimate model performance and identify important features</a:t>
            </a:r>
          </a:p>
          <a:p>
            <a:pPr lvl="1"/>
            <a:r>
              <a:rPr lang="en-US" b="1" i="1" dirty="0"/>
              <a:t>Regularization, Cross-validation, feature-weights, Shapley Values</a:t>
            </a:r>
          </a:p>
          <a:p>
            <a:endParaRPr lang="en-US" b="1" i="1" dirty="0"/>
          </a:p>
          <a:p>
            <a:r>
              <a:rPr lang="en-US" b="1" i="1" dirty="0">
                <a:solidFill>
                  <a:srgbClr val="FFC000"/>
                </a:solidFill>
              </a:rPr>
              <a:t>Examples of ML in Plant Science</a:t>
            </a:r>
          </a:p>
          <a:p>
            <a:endParaRPr lang="en-US" b="1" i="1" dirty="0"/>
          </a:p>
        </p:txBody>
      </p:sp>
    </p:spTree>
    <p:extLst>
      <p:ext uri="{BB962C8B-B14F-4D97-AF65-F5344CB8AC3E}">
        <p14:creationId xmlns:p14="http://schemas.microsoft.com/office/powerpoint/2010/main" val="134654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animEffect transition="in" filter="fade">
                                      <p:cBhvr>
                                        <p:cTn id="39"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148" y="230240"/>
            <a:ext cx="10515600" cy="565604"/>
          </a:xfrm>
        </p:spPr>
        <p:txBody>
          <a:bodyPr/>
          <a:lstStyle/>
          <a:p>
            <a:r>
              <a:rPr lang="en-US" dirty="0"/>
              <a:t>BREAK</a:t>
            </a:r>
          </a:p>
        </p:txBody>
      </p:sp>
      <p:pic>
        <p:nvPicPr>
          <p:cNvPr id="5" name="Picture 4"/>
          <p:cNvPicPr>
            <a:picLocks noChangeAspect="1"/>
          </p:cNvPicPr>
          <p:nvPr/>
        </p:nvPicPr>
        <p:blipFill>
          <a:blip r:embed="rId2"/>
          <a:stretch>
            <a:fillRect/>
          </a:stretch>
        </p:blipFill>
        <p:spPr>
          <a:xfrm>
            <a:off x="1787179" y="1021866"/>
            <a:ext cx="7762875" cy="5172075"/>
          </a:xfrm>
          <a:prstGeom prst="rect">
            <a:avLst/>
          </a:prstGeom>
        </p:spPr>
      </p:pic>
    </p:spTree>
    <p:extLst>
      <p:ext uri="{BB962C8B-B14F-4D97-AF65-F5344CB8AC3E}">
        <p14:creationId xmlns:p14="http://schemas.microsoft.com/office/powerpoint/2010/main" val="110513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ML in plant sciences</a:t>
            </a:r>
          </a:p>
        </p:txBody>
      </p:sp>
      <p:sp>
        <p:nvSpPr>
          <p:cNvPr id="5" name="TextBox 4"/>
          <p:cNvSpPr txBox="1"/>
          <p:nvPr/>
        </p:nvSpPr>
        <p:spPr>
          <a:xfrm>
            <a:off x="1197666" y="1212574"/>
            <a:ext cx="1620079"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Gene</a:t>
            </a:r>
          </a:p>
        </p:txBody>
      </p:sp>
      <p:sp>
        <p:nvSpPr>
          <p:cNvPr id="6" name="TextBox 5"/>
          <p:cNvSpPr txBox="1"/>
          <p:nvPr/>
        </p:nvSpPr>
        <p:spPr>
          <a:xfrm>
            <a:off x="1237421" y="2058168"/>
            <a:ext cx="1620079"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RNA</a:t>
            </a:r>
          </a:p>
        </p:txBody>
      </p:sp>
      <p:sp>
        <p:nvSpPr>
          <p:cNvPr id="7" name="TextBox 6"/>
          <p:cNvSpPr txBox="1"/>
          <p:nvPr/>
        </p:nvSpPr>
        <p:spPr>
          <a:xfrm>
            <a:off x="1237421" y="2982506"/>
            <a:ext cx="1620079"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Protein</a:t>
            </a:r>
          </a:p>
        </p:txBody>
      </p:sp>
      <p:sp>
        <p:nvSpPr>
          <p:cNvPr id="8" name="TextBox 7"/>
          <p:cNvSpPr txBox="1"/>
          <p:nvPr/>
        </p:nvSpPr>
        <p:spPr>
          <a:xfrm>
            <a:off x="1272209" y="3896643"/>
            <a:ext cx="1620079"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Metabolites</a:t>
            </a:r>
          </a:p>
        </p:txBody>
      </p:sp>
      <p:sp>
        <p:nvSpPr>
          <p:cNvPr id="9" name="TextBox 8"/>
          <p:cNvSpPr txBox="1"/>
          <p:nvPr/>
        </p:nvSpPr>
        <p:spPr>
          <a:xfrm>
            <a:off x="1166191" y="4802641"/>
            <a:ext cx="1769166"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Phenotypes</a:t>
            </a:r>
          </a:p>
        </p:txBody>
      </p:sp>
      <p:sp>
        <p:nvSpPr>
          <p:cNvPr id="10" name="TextBox 9"/>
          <p:cNvSpPr txBox="1"/>
          <p:nvPr/>
        </p:nvSpPr>
        <p:spPr>
          <a:xfrm>
            <a:off x="5454927" y="1164919"/>
            <a:ext cx="3877916"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Evolution of duplicate genes</a:t>
            </a:r>
          </a:p>
        </p:txBody>
      </p:sp>
      <p:sp>
        <p:nvSpPr>
          <p:cNvPr id="11" name="TextBox 10"/>
          <p:cNvSpPr txBox="1"/>
          <p:nvPr/>
        </p:nvSpPr>
        <p:spPr>
          <a:xfrm>
            <a:off x="5454927" y="1950614"/>
            <a:ext cx="4311925"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Long non-coding RNA prediction</a:t>
            </a:r>
          </a:p>
        </p:txBody>
      </p:sp>
      <p:sp>
        <p:nvSpPr>
          <p:cNvPr id="13" name="TextBox 12"/>
          <p:cNvSpPr txBox="1"/>
          <p:nvPr/>
        </p:nvSpPr>
        <p:spPr>
          <a:xfrm>
            <a:off x="4951342" y="2963132"/>
            <a:ext cx="527602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Predicting ligand-binding sites of proteins</a:t>
            </a:r>
          </a:p>
        </p:txBody>
      </p:sp>
      <p:sp>
        <p:nvSpPr>
          <p:cNvPr id="14" name="TextBox 13"/>
          <p:cNvSpPr txBox="1"/>
          <p:nvPr/>
        </p:nvSpPr>
        <p:spPr>
          <a:xfrm>
            <a:off x="4951342" y="5677284"/>
            <a:ext cx="527602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Crop yield predictions</a:t>
            </a:r>
          </a:p>
        </p:txBody>
      </p:sp>
      <p:sp>
        <p:nvSpPr>
          <p:cNvPr id="15" name="TextBox 14"/>
          <p:cNvSpPr txBox="1"/>
          <p:nvPr/>
        </p:nvSpPr>
        <p:spPr>
          <a:xfrm>
            <a:off x="4782377" y="3896643"/>
            <a:ext cx="527602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Next exercise</a:t>
            </a:r>
          </a:p>
        </p:txBody>
      </p:sp>
      <p:cxnSp>
        <p:nvCxnSpPr>
          <p:cNvPr id="17" name="Straight Arrow Connector 16"/>
          <p:cNvCxnSpPr/>
          <p:nvPr/>
        </p:nvCxnSpPr>
        <p:spPr>
          <a:xfrm>
            <a:off x="2047461" y="1612684"/>
            <a:ext cx="0" cy="33334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047461" y="2525043"/>
            <a:ext cx="0" cy="33334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050774" y="3493988"/>
            <a:ext cx="0" cy="33334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050774" y="4397681"/>
            <a:ext cx="0" cy="33334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073965" y="5202751"/>
            <a:ext cx="0" cy="33334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189382" y="5583247"/>
            <a:ext cx="1769166"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Agricultural importance</a:t>
            </a:r>
          </a:p>
        </p:txBody>
      </p:sp>
      <p:sp>
        <p:nvSpPr>
          <p:cNvPr id="24" name="TextBox 23"/>
          <p:cNvSpPr txBox="1"/>
          <p:nvPr/>
        </p:nvSpPr>
        <p:spPr>
          <a:xfrm>
            <a:off x="4855264" y="4832122"/>
            <a:ext cx="5276022"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Disease detection</a:t>
            </a:r>
          </a:p>
        </p:txBody>
      </p:sp>
      <p:cxnSp>
        <p:nvCxnSpPr>
          <p:cNvPr id="25" name="Straight Arrow Connector 24"/>
          <p:cNvCxnSpPr/>
          <p:nvPr/>
        </p:nvCxnSpPr>
        <p:spPr>
          <a:xfrm>
            <a:off x="2667000" y="1398356"/>
            <a:ext cx="218826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67000" y="2226617"/>
            <a:ext cx="218826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67000" y="3170835"/>
            <a:ext cx="218826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067878" y="4105112"/>
            <a:ext cx="218826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067878" y="5039391"/>
            <a:ext cx="218826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067878" y="5923974"/>
            <a:ext cx="2188264"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06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P spid="15"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goals</a:t>
            </a:r>
          </a:p>
        </p:txBody>
      </p:sp>
      <p:sp>
        <p:nvSpPr>
          <p:cNvPr id="3" name="Content Placeholder 2"/>
          <p:cNvSpPr>
            <a:spLocks noGrp="1"/>
          </p:cNvSpPr>
          <p:nvPr>
            <p:ph idx="1"/>
          </p:nvPr>
        </p:nvSpPr>
        <p:spPr/>
        <p:txBody>
          <a:bodyPr/>
          <a:lstStyle/>
          <a:p>
            <a:r>
              <a:rPr lang="en-US" b="1" i="1" dirty="0"/>
              <a:t>Learn to recognize the diversity of problems that can be addressed using ML</a:t>
            </a:r>
          </a:p>
          <a:p>
            <a:endParaRPr lang="en-US" b="1" i="1" dirty="0"/>
          </a:p>
          <a:p>
            <a:r>
              <a:rPr lang="en-US" b="1" i="1" dirty="0"/>
              <a:t>Realize what kind of data transformation and pre/post-processing is done</a:t>
            </a:r>
          </a:p>
          <a:p>
            <a:endParaRPr lang="en-US" b="1" i="1" dirty="0"/>
          </a:p>
          <a:p>
            <a:r>
              <a:rPr lang="en-US" b="1" i="1" dirty="0"/>
              <a:t>Put the learnt algorithms in context</a:t>
            </a:r>
          </a:p>
          <a:p>
            <a:endParaRPr lang="en-US" b="1" i="1" dirty="0"/>
          </a:p>
          <a:p>
            <a:r>
              <a:rPr lang="en-US" b="1" i="1" dirty="0"/>
              <a:t>Critique the papers</a:t>
            </a:r>
          </a:p>
        </p:txBody>
      </p:sp>
    </p:spTree>
    <p:extLst>
      <p:ext uri="{BB962C8B-B14F-4D97-AF65-F5344CB8AC3E}">
        <p14:creationId xmlns:p14="http://schemas.microsoft.com/office/powerpoint/2010/main" val="23980524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182" y="299814"/>
            <a:ext cx="4697896" cy="565604"/>
          </a:xfrm>
        </p:spPr>
        <p:txBody>
          <a:bodyPr>
            <a:normAutofit fontScale="90000"/>
          </a:bodyPr>
          <a:lstStyle/>
          <a:p>
            <a:r>
              <a:rPr lang="en-US" dirty="0"/>
              <a:t>1. Evolution of duplicate genes</a:t>
            </a:r>
          </a:p>
        </p:txBody>
      </p:sp>
      <p:pic>
        <p:nvPicPr>
          <p:cNvPr id="4" name="Picture 3"/>
          <p:cNvPicPr>
            <a:picLocks noChangeAspect="1"/>
          </p:cNvPicPr>
          <p:nvPr/>
        </p:nvPicPr>
        <p:blipFill>
          <a:blip r:embed="rId2"/>
          <a:stretch>
            <a:fillRect/>
          </a:stretch>
        </p:blipFill>
        <p:spPr>
          <a:xfrm>
            <a:off x="170414" y="1067835"/>
            <a:ext cx="5449973" cy="2430739"/>
          </a:xfrm>
          <a:prstGeom prst="rect">
            <a:avLst/>
          </a:prstGeom>
        </p:spPr>
      </p:pic>
      <p:sp>
        <p:nvSpPr>
          <p:cNvPr id="5" name="TextBox 4"/>
          <p:cNvSpPr txBox="1"/>
          <p:nvPr/>
        </p:nvSpPr>
        <p:spPr>
          <a:xfrm>
            <a:off x="170414" y="3600173"/>
            <a:ext cx="5449973"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Can we predict whether genes would be retained or lost post-duplication?</a:t>
            </a:r>
          </a:p>
        </p:txBody>
      </p:sp>
      <p:pic>
        <p:nvPicPr>
          <p:cNvPr id="6" name="Picture 5"/>
          <p:cNvPicPr>
            <a:picLocks noChangeAspect="1"/>
          </p:cNvPicPr>
          <p:nvPr/>
        </p:nvPicPr>
        <p:blipFill>
          <a:blip r:embed="rId3"/>
          <a:stretch>
            <a:fillRect/>
          </a:stretch>
        </p:blipFill>
        <p:spPr>
          <a:xfrm>
            <a:off x="5728873" y="0"/>
            <a:ext cx="3504526" cy="6738730"/>
          </a:xfrm>
          <a:prstGeom prst="rect">
            <a:avLst/>
          </a:prstGeom>
        </p:spPr>
      </p:pic>
      <p:pic>
        <p:nvPicPr>
          <p:cNvPr id="7" name="Picture 6"/>
          <p:cNvPicPr>
            <a:picLocks noChangeAspect="1"/>
          </p:cNvPicPr>
          <p:nvPr/>
        </p:nvPicPr>
        <p:blipFill>
          <a:blip r:embed="rId4"/>
          <a:stretch>
            <a:fillRect/>
          </a:stretch>
        </p:blipFill>
        <p:spPr>
          <a:xfrm>
            <a:off x="9321041" y="526774"/>
            <a:ext cx="2733675" cy="2743200"/>
          </a:xfrm>
          <a:prstGeom prst="rect">
            <a:avLst/>
          </a:prstGeom>
        </p:spPr>
      </p:pic>
      <p:pic>
        <p:nvPicPr>
          <p:cNvPr id="8" name="Picture 7"/>
          <p:cNvPicPr>
            <a:picLocks noChangeAspect="1"/>
          </p:cNvPicPr>
          <p:nvPr/>
        </p:nvPicPr>
        <p:blipFill>
          <a:blip r:embed="rId5"/>
          <a:stretch>
            <a:fillRect/>
          </a:stretch>
        </p:blipFill>
        <p:spPr>
          <a:xfrm>
            <a:off x="9321041" y="3498574"/>
            <a:ext cx="2762250" cy="2733675"/>
          </a:xfrm>
          <a:prstGeom prst="rect">
            <a:avLst/>
          </a:prstGeom>
        </p:spPr>
      </p:pic>
    </p:spTree>
    <p:extLst>
      <p:ext uri="{BB962C8B-B14F-4D97-AF65-F5344CB8AC3E}">
        <p14:creationId xmlns:p14="http://schemas.microsoft.com/office/powerpoint/2010/main" val="406405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234" y="299814"/>
            <a:ext cx="4697896" cy="565604"/>
          </a:xfrm>
        </p:spPr>
        <p:txBody>
          <a:bodyPr>
            <a:normAutofit fontScale="90000"/>
          </a:bodyPr>
          <a:lstStyle/>
          <a:p>
            <a:r>
              <a:rPr lang="en-US" dirty="0"/>
              <a:t>2. Predicting long non-coding RNA</a:t>
            </a:r>
          </a:p>
        </p:txBody>
      </p:sp>
      <p:pic>
        <p:nvPicPr>
          <p:cNvPr id="3" name="Picture 2"/>
          <p:cNvPicPr>
            <a:picLocks noChangeAspect="1"/>
          </p:cNvPicPr>
          <p:nvPr/>
        </p:nvPicPr>
        <p:blipFill>
          <a:blip r:embed="rId2"/>
          <a:stretch>
            <a:fillRect/>
          </a:stretch>
        </p:blipFill>
        <p:spPr>
          <a:xfrm>
            <a:off x="1035119" y="1074668"/>
            <a:ext cx="3805238" cy="1729119"/>
          </a:xfrm>
          <a:prstGeom prst="rect">
            <a:avLst/>
          </a:prstGeom>
        </p:spPr>
      </p:pic>
      <p:sp>
        <p:nvSpPr>
          <p:cNvPr id="9" name="TextBox 8"/>
          <p:cNvSpPr txBox="1"/>
          <p:nvPr/>
        </p:nvSpPr>
        <p:spPr>
          <a:xfrm>
            <a:off x="225270" y="2803787"/>
            <a:ext cx="5449973"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Random Forest using 71 features</a:t>
            </a:r>
          </a:p>
        </p:txBody>
      </p:sp>
      <p:pic>
        <p:nvPicPr>
          <p:cNvPr id="11" name="Picture 10"/>
          <p:cNvPicPr>
            <a:picLocks noChangeAspect="1"/>
          </p:cNvPicPr>
          <p:nvPr/>
        </p:nvPicPr>
        <p:blipFill>
          <a:blip r:embed="rId3"/>
          <a:stretch>
            <a:fillRect/>
          </a:stretch>
        </p:blipFill>
        <p:spPr>
          <a:xfrm>
            <a:off x="5575851" y="299814"/>
            <a:ext cx="6396866" cy="4445428"/>
          </a:xfrm>
          <a:prstGeom prst="rect">
            <a:avLst/>
          </a:prstGeom>
        </p:spPr>
      </p:pic>
      <p:pic>
        <p:nvPicPr>
          <p:cNvPr id="12" name="Picture 11"/>
          <p:cNvPicPr>
            <a:picLocks noChangeAspect="1"/>
          </p:cNvPicPr>
          <p:nvPr/>
        </p:nvPicPr>
        <p:blipFill>
          <a:blip r:embed="rId4"/>
          <a:stretch>
            <a:fillRect/>
          </a:stretch>
        </p:blipFill>
        <p:spPr>
          <a:xfrm>
            <a:off x="418760" y="3947905"/>
            <a:ext cx="5008005" cy="1777034"/>
          </a:xfrm>
          <a:prstGeom prst="rect">
            <a:avLst/>
          </a:prstGeom>
        </p:spPr>
      </p:pic>
    </p:spTree>
    <p:extLst>
      <p:ext uri="{BB962C8B-B14F-4D97-AF65-F5344CB8AC3E}">
        <p14:creationId xmlns:p14="http://schemas.microsoft.com/office/powerpoint/2010/main" val="39241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86" y="299814"/>
            <a:ext cx="5618301" cy="565604"/>
          </a:xfrm>
        </p:spPr>
        <p:txBody>
          <a:bodyPr>
            <a:normAutofit fontScale="90000"/>
          </a:bodyPr>
          <a:lstStyle/>
          <a:p>
            <a:r>
              <a:rPr lang="en-US" dirty="0"/>
              <a:t>3. Predicting ligand binding sites</a:t>
            </a:r>
          </a:p>
        </p:txBody>
      </p:sp>
      <p:pic>
        <p:nvPicPr>
          <p:cNvPr id="4" name="Picture 3"/>
          <p:cNvPicPr>
            <a:picLocks noChangeAspect="1"/>
          </p:cNvPicPr>
          <p:nvPr/>
        </p:nvPicPr>
        <p:blipFill>
          <a:blip r:embed="rId2"/>
          <a:stretch>
            <a:fillRect/>
          </a:stretch>
        </p:blipFill>
        <p:spPr>
          <a:xfrm>
            <a:off x="339379" y="1123122"/>
            <a:ext cx="5524708" cy="2228454"/>
          </a:xfrm>
          <a:prstGeom prst="rect">
            <a:avLst/>
          </a:prstGeom>
        </p:spPr>
      </p:pic>
      <p:pic>
        <p:nvPicPr>
          <p:cNvPr id="6" name="Picture 5"/>
          <p:cNvPicPr>
            <a:picLocks noChangeAspect="1"/>
          </p:cNvPicPr>
          <p:nvPr/>
        </p:nvPicPr>
        <p:blipFill>
          <a:blip r:embed="rId3"/>
          <a:stretch>
            <a:fillRect/>
          </a:stretch>
        </p:blipFill>
        <p:spPr>
          <a:xfrm>
            <a:off x="6208022" y="180546"/>
            <a:ext cx="5609604" cy="4463010"/>
          </a:xfrm>
          <a:prstGeom prst="rect">
            <a:avLst/>
          </a:prstGeom>
          <a:ln>
            <a:solidFill>
              <a:schemeClr val="bg1"/>
            </a:solidFill>
          </a:ln>
        </p:spPr>
      </p:pic>
      <p:sp>
        <p:nvSpPr>
          <p:cNvPr id="10" name="TextBox 9"/>
          <p:cNvSpPr txBox="1"/>
          <p:nvPr/>
        </p:nvSpPr>
        <p:spPr>
          <a:xfrm>
            <a:off x="225270" y="3529344"/>
            <a:ext cx="5449973" cy="1323439"/>
          </a:xfrm>
          <a:prstGeom prst="rect">
            <a:avLst/>
          </a:prstGeom>
          <a:noFill/>
        </p:spPr>
        <p:txBody>
          <a:bodyPr wrap="square" rtlCol="0">
            <a:spAutoFit/>
          </a:bodyPr>
          <a:lstStyle/>
          <a:p>
            <a:pPr algn="ctr"/>
            <a:r>
              <a:rPr lang="en-US" sz="2000" b="1" dirty="0">
                <a:solidFill>
                  <a:srgbClr val="FFC000"/>
                </a:solidFill>
                <a:latin typeface="Arial" panose="020B0604020202020204" pitchFamily="34" charset="0"/>
                <a:cs typeface="Arial" panose="020B0604020202020204" pitchFamily="34" charset="0"/>
              </a:rPr>
              <a:t>Random Forest</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Predict Solvent Accessible Sites</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Cluster them</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Predict ligand binding site</a:t>
            </a:r>
          </a:p>
        </p:txBody>
      </p:sp>
      <p:pic>
        <p:nvPicPr>
          <p:cNvPr id="7" name="Picture 6"/>
          <p:cNvPicPr>
            <a:picLocks noChangeAspect="1"/>
          </p:cNvPicPr>
          <p:nvPr/>
        </p:nvPicPr>
        <p:blipFill>
          <a:blip r:embed="rId4"/>
          <a:stretch>
            <a:fillRect/>
          </a:stretch>
        </p:blipFill>
        <p:spPr>
          <a:xfrm>
            <a:off x="4114798" y="4632419"/>
            <a:ext cx="7714314" cy="2066553"/>
          </a:xfrm>
          <a:prstGeom prst="rect">
            <a:avLst/>
          </a:prstGeom>
        </p:spPr>
      </p:pic>
    </p:spTree>
    <p:extLst>
      <p:ext uri="{BB962C8B-B14F-4D97-AF65-F5344CB8AC3E}">
        <p14:creationId xmlns:p14="http://schemas.microsoft.com/office/powerpoint/2010/main" val="103896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86" y="299814"/>
            <a:ext cx="5618301" cy="565604"/>
          </a:xfrm>
        </p:spPr>
        <p:txBody>
          <a:bodyPr>
            <a:normAutofit fontScale="90000"/>
          </a:bodyPr>
          <a:lstStyle/>
          <a:p>
            <a:r>
              <a:rPr lang="en-US" dirty="0"/>
              <a:t>4. Detecting diseases on plant leaves</a:t>
            </a:r>
          </a:p>
        </p:txBody>
      </p:sp>
      <p:sp>
        <p:nvSpPr>
          <p:cNvPr id="8" name="TextBox 7"/>
          <p:cNvSpPr txBox="1"/>
          <p:nvPr/>
        </p:nvSpPr>
        <p:spPr>
          <a:xfrm>
            <a:off x="334601" y="2466995"/>
            <a:ext cx="5449973"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How to extract features from image data?</a:t>
            </a:r>
          </a:p>
        </p:txBody>
      </p:sp>
      <p:pic>
        <p:nvPicPr>
          <p:cNvPr id="5" name="Picture 4"/>
          <p:cNvPicPr>
            <a:picLocks noChangeAspect="1"/>
          </p:cNvPicPr>
          <p:nvPr/>
        </p:nvPicPr>
        <p:blipFill>
          <a:blip r:embed="rId2"/>
          <a:stretch>
            <a:fillRect/>
          </a:stretch>
        </p:blipFill>
        <p:spPr>
          <a:xfrm>
            <a:off x="6054379" y="168965"/>
            <a:ext cx="5967514" cy="5098774"/>
          </a:xfrm>
          <a:prstGeom prst="rect">
            <a:avLst/>
          </a:prstGeom>
        </p:spPr>
      </p:pic>
      <p:pic>
        <p:nvPicPr>
          <p:cNvPr id="9" name="Picture 8"/>
          <p:cNvPicPr>
            <a:picLocks noChangeAspect="1"/>
          </p:cNvPicPr>
          <p:nvPr/>
        </p:nvPicPr>
        <p:blipFill>
          <a:blip r:embed="rId3"/>
          <a:stretch>
            <a:fillRect/>
          </a:stretch>
        </p:blipFill>
        <p:spPr>
          <a:xfrm>
            <a:off x="541889" y="4137949"/>
            <a:ext cx="7657893" cy="2259580"/>
          </a:xfrm>
          <a:prstGeom prst="rect">
            <a:avLst/>
          </a:prstGeom>
        </p:spPr>
      </p:pic>
      <p:pic>
        <p:nvPicPr>
          <p:cNvPr id="12" name="Picture 11"/>
          <p:cNvPicPr>
            <a:picLocks noChangeAspect="1"/>
          </p:cNvPicPr>
          <p:nvPr/>
        </p:nvPicPr>
        <p:blipFill>
          <a:blip r:embed="rId4"/>
          <a:stretch>
            <a:fillRect/>
          </a:stretch>
        </p:blipFill>
        <p:spPr>
          <a:xfrm>
            <a:off x="253862" y="1220649"/>
            <a:ext cx="5610225" cy="1003999"/>
          </a:xfrm>
          <a:prstGeom prst="rect">
            <a:avLst/>
          </a:prstGeom>
        </p:spPr>
      </p:pic>
    </p:spTree>
    <p:extLst>
      <p:ext uri="{BB962C8B-B14F-4D97-AF65-F5344CB8AC3E}">
        <p14:creationId xmlns:p14="http://schemas.microsoft.com/office/powerpoint/2010/main" val="131889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Plant Village dataset on </a:t>
            </a:r>
            <a:r>
              <a:rPr lang="en-US" dirty="0" err="1"/>
              <a:t>Kaggle</a:t>
            </a:r>
            <a:endParaRPr lang="en-US" dirty="0"/>
          </a:p>
        </p:txBody>
      </p:sp>
      <p:pic>
        <p:nvPicPr>
          <p:cNvPr id="3" name="Picture 2"/>
          <p:cNvPicPr>
            <a:picLocks noChangeAspect="1"/>
          </p:cNvPicPr>
          <p:nvPr/>
        </p:nvPicPr>
        <p:blipFill>
          <a:blip r:embed="rId2"/>
          <a:stretch>
            <a:fillRect/>
          </a:stretch>
        </p:blipFill>
        <p:spPr>
          <a:xfrm>
            <a:off x="2310581" y="865418"/>
            <a:ext cx="7570838" cy="5499153"/>
          </a:xfrm>
          <a:prstGeom prst="rect">
            <a:avLst/>
          </a:prstGeom>
        </p:spPr>
      </p:pic>
    </p:spTree>
    <p:extLst>
      <p:ext uri="{BB962C8B-B14F-4D97-AF65-F5344CB8AC3E}">
        <p14:creationId xmlns:p14="http://schemas.microsoft.com/office/powerpoint/2010/main" val="2435191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86" y="299814"/>
            <a:ext cx="5618301" cy="565604"/>
          </a:xfrm>
        </p:spPr>
        <p:txBody>
          <a:bodyPr>
            <a:normAutofit fontScale="90000"/>
          </a:bodyPr>
          <a:lstStyle/>
          <a:p>
            <a:r>
              <a:rPr lang="en-US" dirty="0"/>
              <a:t>4. Detecting diseases on plant leaves</a:t>
            </a:r>
          </a:p>
        </p:txBody>
      </p:sp>
      <p:pic>
        <p:nvPicPr>
          <p:cNvPr id="10" name="Picture 9"/>
          <p:cNvPicPr>
            <a:picLocks noChangeAspect="1"/>
          </p:cNvPicPr>
          <p:nvPr/>
        </p:nvPicPr>
        <p:blipFill>
          <a:blip r:embed="rId2"/>
          <a:stretch>
            <a:fillRect/>
          </a:stretch>
        </p:blipFill>
        <p:spPr>
          <a:xfrm>
            <a:off x="245786" y="1266410"/>
            <a:ext cx="5913396" cy="117861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06" y="2756037"/>
            <a:ext cx="5238750" cy="33337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4166" y="2335280"/>
            <a:ext cx="3419061" cy="4288564"/>
          </a:xfrm>
          <a:prstGeom prst="rect">
            <a:avLst/>
          </a:prstGeom>
        </p:spPr>
      </p:pic>
      <p:sp>
        <p:nvSpPr>
          <p:cNvPr id="13" name="TextBox 12"/>
          <p:cNvSpPr txBox="1"/>
          <p:nvPr/>
        </p:nvSpPr>
        <p:spPr>
          <a:xfrm>
            <a:off x="6357714" y="808756"/>
            <a:ext cx="5449973" cy="1323439"/>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How to extract features from image data?</a:t>
            </a:r>
          </a:p>
          <a:p>
            <a:pPr algn="ctr"/>
            <a:endParaRPr lang="en-US" sz="20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dirty="0" err="1">
                <a:solidFill>
                  <a:schemeClr val="bg1"/>
                </a:solidFill>
                <a:latin typeface="Arial" panose="020B0604020202020204" pitchFamily="34" charset="0"/>
                <a:cs typeface="Arial" panose="020B0604020202020204" pitchFamily="34" charset="0"/>
              </a:rPr>
              <a:t>OpenCV</a:t>
            </a:r>
            <a:r>
              <a:rPr lang="en-US" sz="2000" b="1" dirty="0">
                <a:solidFill>
                  <a:schemeClr val="bg1"/>
                </a:solidFill>
                <a:latin typeface="Arial" panose="020B0604020202020204" pitchFamily="34" charset="0"/>
                <a:cs typeface="Arial" panose="020B0604020202020204" pitchFamily="34" charset="0"/>
              </a:rPr>
              <a:t> library</a:t>
            </a:r>
          </a:p>
          <a:p>
            <a:pPr marL="342900" indent="-342900">
              <a:buFont typeface="Arial" panose="020B0604020202020204" pitchFamily="34" charset="0"/>
              <a:buChar char="•"/>
            </a:pPr>
            <a:r>
              <a:rPr lang="en-US" sz="2000" b="1" dirty="0" err="1">
                <a:solidFill>
                  <a:schemeClr val="bg1"/>
                </a:solidFill>
                <a:latin typeface="Arial" panose="020B0604020202020204" pitchFamily="34" charset="0"/>
                <a:cs typeface="Arial" panose="020B0604020202020204" pitchFamily="34" charset="0"/>
              </a:rPr>
              <a:t>Scikit</a:t>
            </a:r>
            <a:r>
              <a:rPr lang="en-US" sz="2000" b="1" dirty="0">
                <a:solidFill>
                  <a:schemeClr val="bg1"/>
                </a:solidFill>
                <a:latin typeface="Arial" panose="020B0604020202020204" pitchFamily="34" charset="0"/>
                <a:cs typeface="Arial" panose="020B0604020202020204" pitchFamily="34" charset="0"/>
              </a:rPr>
              <a:t>-image library</a:t>
            </a:r>
          </a:p>
        </p:txBody>
      </p:sp>
      <p:sp>
        <p:nvSpPr>
          <p:cNvPr id="14" name="TextBox 13"/>
          <p:cNvSpPr txBox="1"/>
          <p:nvPr/>
        </p:nvSpPr>
        <p:spPr>
          <a:xfrm>
            <a:off x="7404651" y="3908560"/>
            <a:ext cx="141135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HOG trans-formation</a:t>
            </a:r>
          </a:p>
        </p:txBody>
      </p:sp>
      <p:sp>
        <p:nvSpPr>
          <p:cNvPr id="8" name="TextBox 7"/>
          <p:cNvSpPr txBox="1"/>
          <p:nvPr/>
        </p:nvSpPr>
        <p:spPr>
          <a:xfrm>
            <a:off x="1200696" y="6223734"/>
            <a:ext cx="3705602" cy="400110"/>
          </a:xfrm>
          <a:prstGeom prst="rect">
            <a:avLst/>
          </a:prstGeom>
          <a:noFill/>
        </p:spPr>
        <p:txBody>
          <a:bodyPr wrap="square" rtlCol="0">
            <a:spAutoFit/>
          </a:bodyPr>
          <a:lstStyle/>
          <a:p>
            <a:pPr algn="ctr"/>
            <a:r>
              <a:rPr lang="en-US" sz="2000" b="1" dirty="0">
                <a:solidFill>
                  <a:srgbClr val="FFC000"/>
                </a:solidFill>
                <a:latin typeface="Arial" panose="020B0604020202020204" pitchFamily="34" charset="0"/>
                <a:cs typeface="Arial" panose="020B0604020202020204" pitchFamily="34" charset="0"/>
              </a:rPr>
              <a:t>What is performance???!!!</a:t>
            </a:r>
          </a:p>
        </p:txBody>
      </p:sp>
    </p:spTree>
    <p:extLst>
      <p:ext uri="{BB962C8B-B14F-4D97-AF65-F5344CB8AC3E}">
        <p14:creationId xmlns:p14="http://schemas.microsoft.com/office/powerpoint/2010/main" val="42208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TextBox 2"/>
          <p:cNvSpPr txBox="1"/>
          <p:nvPr/>
        </p:nvSpPr>
        <p:spPr>
          <a:xfrm>
            <a:off x="529700" y="1396008"/>
            <a:ext cx="5653623" cy="1107996"/>
          </a:xfrm>
          <a:prstGeom prst="rect">
            <a:avLst/>
          </a:prstGeom>
          <a:noFill/>
          <a:ln>
            <a:solidFill>
              <a:schemeClr val="bg1"/>
            </a:solidFill>
          </a:ln>
        </p:spPr>
        <p:txBody>
          <a:bodyPr wrap="square" rtlCol="0">
            <a:spAutoFit/>
          </a:bodyPr>
          <a:lstStyle/>
          <a:p>
            <a:r>
              <a:rPr lang="en-US" sz="2200" b="1" dirty="0">
                <a:solidFill>
                  <a:schemeClr val="bg1"/>
                </a:solidFill>
              </a:rPr>
              <a:t>Learning</a:t>
            </a:r>
            <a:r>
              <a:rPr lang="en-US" sz="2200" dirty="0">
                <a:solidFill>
                  <a:schemeClr val="bg1"/>
                </a:solidFill>
              </a:rPr>
              <a:t> is the acquisition of knowledge or skills through study, experience of being taught (Oxford Dictionary)</a:t>
            </a:r>
          </a:p>
        </p:txBody>
      </p:sp>
      <p:sp>
        <p:nvSpPr>
          <p:cNvPr id="5" name="Rectangle 4"/>
          <p:cNvSpPr/>
          <p:nvPr/>
        </p:nvSpPr>
        <p:spPr>
          <a:xfrm>
            <a:off x="529700" y="3188698"/>
            <a:ext cx="5653623" cy="1785104"/>
          </a:xfrm>
          <a:prstGeom prst="rect">
            <a:avLst/>
          </a:prstGeom>
          <a:ln>
            <a:solidFill>
              <a:schemeClr val="bg1"/>
            </a:solidFill>
          </a:ln>
        </p:spPr>
        <p:txBody>
          <a:bodyPr wrap="square">
            <a:spAutoFit/>
          </a:bodyPr>
          <a:lstStyle/>
          <a:p>
            <a:r>
              <a:rPr lang="en-US" sz="2200" b="1" dirty="0">
                <a:solidFill>
                  <a:schemeClr val="bg1"/>
                </a:solidFill>
              </a:rPr>
              <a:t>Machine learning</a:t>
            </a:r>
            <a:r>
              <a:rPr lang="en-US" sz="2200" dirty="0">
                <a:solidFill>
                  <a:schemeClr val="bg1"/>
                </a:solidFill>
              </a:rPr>
              <a:t> (ML) is the scientific study of algorithms and statistical models that computer systems use to effectively perform a specific task without using explicit instructions, relying on patterns and inference instead.</a:t>
            </a:r>
          </a:p>
        </p:txBody>
      </p:sp>
      <p:sp>
        <p:nvSpPr>
          <p:cNvPr id="6" name="TextBox 5"/>
          <p:cNvSpPr txBox="1"/>
          <p:nvPr/>
        </p:nvSpPr>
        <p:spPr>
          <a:xfrm>
            <a:off x="6553200" y="1016351"/>
            <a:ext cx="5356409" cy="430887"/>
          </a:xfrm>
          <a:prstGeom prst="rect">
            <a:avLst/>
          </a:prstGeom>
          <a:noFill/>
        </p:spPr>
        <p:txBody>
          <a:bodyPr wrap="square" rtlCol="0">
            <a:spAutoFit/>
          </a:bodyPr>
          <a:lstStyle/>
          <a:p>
            <a:pPr algn="ctr"/>
            <a:r>
              <a:rPr lang="en-US" sz="2200" b="1" i="1" dirty="0">
                <a:solidFill>
                  <a:srgbClr val="FFC000"/>
                </a:solidFill>
              </a:rPr>
              <a:t>Is Machine Learning just glorified statistics?</a:t>
            </a:r>
          </a:p>
        </p:txBody>
      </p:sp>
      <p:pic>
        <p:nvPicPr>
          <p:cNvPr id="9" name="Picture 8"/>
          <p:cNvPicPr>
            <a:picLocks noChangeAspect="1"/>
          </p:cNvPicPr>
          <p:nvPr/>
        </p:nvPicPr>
        <p:blipFill>
          <a:blip r:embed="rId4"/>
          <a:stretch>
            <a:fillRect/>
          </a:stretch>
        </p:blipFill>
        <p:spPr>
          <a:xfrm>
            <a:off x="7159636" y="1447238"/>
            <a:ext cx="4143535" cy="4239155"/>
          </a:xfrm>
          <a:prstGeom prst="rect">
            <a:avLst/>
          </a:prstGeom>
        </p:spPr>
      </p:pic>
      <p:pic>
        <p:nvPicPr>
          <p:cNvPr id="11" name="Picture 10"/>
          <p:cNvPicPr>
            <a:picLocks noChangeAspect="1"/>
          </p:cNvPicPr>
          <p:nvPr/>
        </p:nvPicPr>
        <p:blipFill>
          <a:blip r:embed="rId5"/>
          <a:stretch>
            <a:fillRect/>
          </a:stretch>
        </p:blipFill>
        <p:spPr>
          <a:xfrm>
            <a:off x="515804" y="5384456"/>
            <a:ext cx="6257925" cy="790575"/>
          </a:xfrm>
          <a:prstGeom prst="rect">
            <a:avLst/>
          </a:prstGeom>
        </p:spPr>
      </p:pic>
      <p:sp>
        <p:nvSpPr>
          <p:cNvPr id="12" name="Rectangle 11"/>
          <p:cNvSpPr/>
          <p:nvPr/>
        </p:nvSpPr>
        <p:spPr>
          <a:xfrm>
            <a:off x="1435574" y="6217850"/>
            <a:ext cx="6305702" cy="276999"/>
          </a:xfrm>
          <a:prstGeom prst="rect">
            <a:avLst/>
          </a:prstGeom>
        </p:spPr>
        <p:txBody>
          <a:bodyPr wrap="square">
            <a:spAutoFit/>
          </a:bodyPr>
          <a:lstStyle/>
          <a:p>
            <a:r>
              <a:rPr lang="en-US" sz="1200" i="1" dirty="0">
                <a:solidFill>
                  <a:schemeClr val="bg1"/>
                </a:solidFill>
              </a:rPr>
              <a:t>https://towardsdatascience.com/no-machine-learning-is-not-just-glorified-statistics-26d3952234e3</a:t>
            </a:r>
          </a:p>
        </p:txBody>
      </p:sp>
    </p:spTree>
    <p:custDataLst>
      <p:tags r:id="rId1"/>
    </p:custDataLst>
    <p:extLst>
      <p:ext uri="{BB962C8B-B14F-4D97-AF65-F5344CB8AC3E}">
        <p14:creationId xmlns:p14="http://schemas.microsoft.com/office/powerpoint/2010/main" val="89794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786" y="299814"/>
            <a:ext cx="5618301" cy="565604"/>
          </a:xfrm>
        </p:spPr>
        <p:txBody>
          <a:bodyPr>
            <a:normAutofit/>
          </a:bodyPr>
          <a:lstStyle/>
          <a:p>
            <a:r>
              <a:rPr lang="en-US" dirty="0"/>
              <a:t>5. Predicting crop yields</a:t>
            </a:r>
          </a:p>
        </p:txBody>
      </p:sp>
      <p:pic>
        <p:nvPicPr>
          <p:cNvPr id="3" name="Picture 2"/>
          <p:cNvPicPr>
            <a:picLocks noChangeAspect="1"/>
          </p:cNvPicPr>
          <p:nvPr/>
        </p:nvPicPr>
        <p:blipFill>
          <a:blip r:embed="rId2"/>
          <a:stretch>
            <a:fillRect/>
          </a:stretch>
        </p:blipFill>
        <p:spPr>
          <a:xfrm>
            <a:off x="245786" y="1061623"/>
            <a:ext cx="6552579" cy="2640201"/>
          </a:xfrm>
          <a:prstGeom prst="rect">
            <a:avLst/>
          </a:prstGeom>
        </p:spPr>
      </p:pic>
      <p:sp>
        <p:nvSpPr>
          <p:cNvPr id="9" name="TextBox 8"/>
          <p:cNvSpPr txBox="1"/>
          <p:nvPr/>
        </p:nvSpPr>
        <p:spPr>
          <a:xfrm>
            <a:off x="3279912" y="1933150"/>
            <a:ext cx="3309731" cy="400110"/>
          </a:xfrm>
          <a:prstGeom prst="rect">
            <a:avLst/>
          </a:prstGeom>
          <a:noFill/>
        </p:spPr>
        <p:txBody>
          <a:bodyPr wrap="square" rtlCol="0">
            <a:spAutoFit/>
          </a:bodyPr>
          <a:lstStyle/>
          <a:p>
            <a:pPr algn="ctr"/>
            <a:r>
              <a:rPr lang="en-US" sz="2000" b="1" i="1" dirty="0">
                <a:latin typeface="Arial" panose="020B0604020202020204" pitchFamily="34" charset="0"/>
                <a:cs typeface="Arial" panose="020B0604020202020204" pitchFamily="34" charset="0"/>
              </a:rPr>
              <a:t>Regression application</a:t>
            </a:r>
          </a:p>
        </p:txBody>
      </p:sp>
      <p:sp>
        <p:nvSpPr>
          <p:cNvPr id="15" name="TextBox 14"/>
          <p:cNvSpPr txBox="1"/>
          <p:nvPr/>
        </p:nvSpPr>
        <p:spPr>
          <a:xfrm>
            <a:off x="355117" y="3837456"/>
            <a:ext cx="4743657" cy="2862322"/>
          </a:xfrm>
          <a:prstGeom prst="rect">
            <a:avLst/>
          </a:prstGeom>
          <a:noFill/>
        </p:spPr>
        <p:txBody>
          <a:bodyPr wrap="square" rtlCol="0">
            <a:spAutoFit/>
          </a:bodyPr>
          <a:lstStyle/>
          <a:p>
            <a:pPr algn="ctr"/>
            <a:r>
              <a:rPr lang="en-US" sz="2000" b="1" dirty="0">
                <a:solidFill>
                  <a:srgbClr val="FFC000"/>
                </a:solidFill>
                <a:latin typeface="Arial" panose="020B0604020202020204" pitchFamily="34" charset="0"/>
                <a:cs typeface="Arial" panose="020B0604020202020204" pitchFamily="34" charset="0"/>
              </a:rPr>
              <a:t>Training Data</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County level maize grain yield data from the US over a 30-year period</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Potato tuber and maize yield from 13 states</a:t>
            </a:r>
          </a:p>
          <a:p>
            <a:pPr marL="457200" indent="-457200">
              <a:buAutoNum type="arabicPeriod"/>
            </a:pPr>
            <a:r>
              <a:rPr lang="en-US" sz="2000" b="1" dirty="0">
                <a:solidFill>
                  <a:schemeClr val="bg1"/>
                </a:solidFill>
                <a:latin typeface="Arial" panose="020B0604020202020204" pitchFamily="34" charset="0"/>
                <a:cs typeface="Arial" panose="020B0604020202020204" pitchFamily="34" charset="0"/>
              </a:rPr>
              <a:t>Grain yield at global scale from all regions (International Maize and Wheat Improvement Center)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773" y="2412773"/>
            <a:ext cx="7043337" cy="3421497"/>
          </a:xfrm>
          <a:prstGeom prst="rect">
            <a:avLst/>
          </a:prstGeom>
        </p:spPr>
      </p:pic>
    </p:spTree>
    <p:extLst>
      <p:ext uri="{BB962C8B-B14F-4D97-AF65-F5344CB8AC3E}">
        <p14:creationId xmlns:p14="http://schemas.microsoft.com/office/powerpoint/2010/main" val="350796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themes (student responses)</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838113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lecture</a:t>
            </a:r>
          </a:p>
        </p:txBody>
      </p:sp>
      <p:sp>
        <p:nvSpPr>
          <p:cNvPr id="3" name="Content Placeholder 2"/>
          <p:cNvSpPr>
            <a:spLocks noGrp="1"/>
          </p:cNvSpPr>
          <p:nvPr>
            <p:ph idx="1"/>
          </p:nvPr>
        </p:nvSpPr>
        <p:spPr/>
        <p:txBody>
          <a:bodyPr/>
          <a:lstStyle/>
          <a:p>
            <a:r>
              <a:rPr lang="en-US" dirty="0"/>
              <a:t>Feature Engineering</a:t>
            </a:r>
          </a:p>
          <a:p>
            <a:endParaRPr lang="en-US" dirty="0"/>
          </a:p>
          <a:p>
            <a:r>
              <a:rPr lang="en-US" dirty="0"/>
              <a:t>WEKA	</a:t>
            </a:r>
          </a:p>
          <a:p>
            <a:pPr lvl="1"/>
            <a:r>
              <a:rPr lang="en-US" dirty="0"/>
              <a:t>Chemical compound classification</a:t>
            </a:r>
          </a:p>
          <a:p>
            <a:pPr lvl="1"/>
            <a:endParaRPr lang="en-US" dirty="0"/>
          </a:p>
          <a:p>
            <a:r>
              <a:rPr lang="en-US" dirty="0"/>
              <a:t>Activity:</a:t>
            </a:r>
          </a:p>
          <a:p>
            <a:pPr lvl="1"/>
            <a:r>
              <a:rPr lang="en-US" dirty="0"/>
              <a:t>Install WEKA on your own computers</a:t>
            </a:r>
          </a:p>
          <a:p>
            <a:pPr lvl="1"/>
            <a:r>
              <a:rPr lang="en-US" dirty="0"/>
              <a:t>Quiz on Canvas</a:t>
            </a:r>
          </a:p>
          <a:p>
            <a:endParaRPr lang="en-US" dirty="0"/>
          </a:p>
          <a:p>
            <a:endParaRPr lang="en-US" dirty="0"/>
          </a:p>
        </p:txBody>
      </p:sp>
    </p:spTree>
    <p:extLst>
      <p:ext uri="{BB962C8B-B14F-4D97-AF65-F5344CB8AC3E}">
        <p14:creationId xmlns:p14="http://schemas.microsoft.com/office/powerpoint/2010/main" val="2770415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032C1-4C80-D842-BA79-9E1B02BE92A4}"/>
              </a:ext>
            </a:extLst>
          </p:cNvPr>
          <p:cNvSpPr>
            <a:spLocks noGrp="1"/>
          </p:cNvSpPr>
          <p:nvPr>
            <p:ph type="title"/>
          </p:nvPr>
        </p:nvSpPr>
        <p:spPr/>
        <p:txBody>
          <a:bodyPr/>
          <a:lstStyle/>
          <a:p>
            <a:r>
              <a:rPr lang="en-US" dirty="0"/>
              <a:t>How is ML different from statistics?</a:t>
            </a:r>
          </a:p>
        </p:txBody>
      </p:sp>
      <p:graphicFrame>
        <p:nvGraphicFramePr>
          <p:cNvPr id="7" name="Table 6">
            <a:extLst>
              <a:ext uri="{FF2B5EF4-FFF2-40B4-BE49-F238E27FC236}">
                <a16:creationId xmlns:a16="http://schemas.microsoft.com/office/drawing/2014/main" id="{51367A3C-5D5A-E24A-9FA8-4DB9A83447B4}"/>
              </a:ext>
            </a:extLst>
          </p:cNvPr>
          <p:cNvGraphicFramePr>
            <a:graphicFrameLocks noGrp="1"/>
          </p:cNvGraphicFramePr>
          <p:nvPr>
            <p:extLst>
              <p:ext uri="{D42A27DB-BD31-4B8C-83A1-F6EECF244321}">
                <p14:modId xmlns:p14="http://schemas.microsoft.com/office/powerpoint/2010/main" val="158245020"/>
              </p:ext>
            </p:extLst>
          </p:nvPr>
        </p:nvGraphicFramePr>
        <p:xfrm>
          <a:off x="555812" y="1122218"/>
          <a:ext cx="11152094" cy="5014050"/>
        </p:xfrm>
        <a:graphic>
          <a:graphicData uri="http://schemas.openxmlformats.org/drawingml/2006/table">
            <a:tbl>
              <a:tblPr firstRow="1" bandRow="1">
                <a:tableStyleId>{5C22544A-7EE6-4342-B048-85BDC9FD1C3A}</a:tableStyleId>
              </a:tblPr>
              <a:tblGrid>
                <a:gridCol w="1829489">
                  <a:extLst>
                    <a:ext uri="{9D8B030D-6E8A-4147-A177-3AD203B41FA5}">
                      <a16:colId xmlns:a16="http://schemas.microsoft.com/office/drawing/2014/main" val="1125151022"/>
                    </a:ext>
                  </a:extLst>
                </a:gridCol>
                <a:gridCol w="4515331">
                  <a:extLst>
                    <a:ext uri="{9D8B030D-6E8A-4147-A177-3AD203B41FA5}">
                      <a16:colId xmlns:a16="http://schemas.microsoft.com/office/drawing/2014/main" val="3626833181"/>
                    </a:ext>
                  </a:extLst>
                </a:gridCol>
                <a:gridCol w="4807274">
                  <a:extLst>
                    <a:ext uri="{9D8B030D-6E8A-4147-A177-3AD203B41FA5}">
                      <a16:colId xmlns:a16="http://schemas.microsoft.com/office/drawing/2014/main" val="632452611"/>
                    </a:ext>
                  </a:extLst>
                </a:gridCol>
              </a:tblGrid>
              <a:tr h="419286">
                <a:tc>
                  <a:txBody>
                    <a:bodyPr/>
                    <a:lstStyle/>
                    <a:p>
                      <a:r>
                        <a:rPr lang="en-US" sz="2200" dirty="0"/>
                        <a:t>Property</a:t>
                      </a:r>
                    </a:p>
                  </a:txBody>
                  <a:tcPr/>
                </a:tc>
                <a:tc>
                  <a:txBody>
                    <a:bodyPr/>
                    <a:lstStyle/>
                    <a:p>
                      <a:r>
                        <a:rPr lang="en-US" sz="2200" dirty="0"/>
                        <a:t>Statistics</a:t>
                      </a:r>
                    </a:p>
                  </a:txBody>
                  <a:tcPr/>
                </a:tc>
                <a:tc>
                  <a:txBody>
                    <a:bodyPr/>
                    <a:lstStyle/>
                    <a:p>
                      <a:r>
                        <a:rPr lang="en-US" sz="2200" dirty="0"/>
                        <a:t>ML</a:t>
                      </a:r>
                    </a:p>
                  </a:txBody>
                  <a:tcPr/>
                </a:tc>
                <a:extLst>
                  <a:ext uri="{0D108BD9-81ED-4DB2-BD59-A6C34878D82A}">
                    <a16:rowId xmlns:a16="http://schemas.microsoft.com/office/drawing/2014/main" val="3273003923"/>
                  </a:ext>
                </a:extLst>
              </a:tr>
              <a:tr h="419286">
                <a:tc>
                  <a:txBody>
                    <a:bodyPr/>
                    <a:lstStyle/>
                    <a:p>
                      <a:r>
                        <a:rPr lang="en-US" sz="2200" b="1" dirty="0"/>
                        <a:t>Origins</a:t>
                      </a:r>
                    </a:p>
                  </a:txBody>
                  <a:tcPr/>
                </a:tc>
                <a:tc>
                  <a:txBody>
                    <a:bodyPr/>
                    <a:lstStyle/>
                    <a:p>
                      <a:r>
                        <a:rPr lang="en-US" sz="2200" dirty="0"/>
                        <a:t>Mathematics</a:t>
                      </a:r>
                    </a:p>
                  </a:txBody>
                  <a:tcPr/>
                </a:tc>
                <a:tc>
                  <a:txBody>
                    <a:bodyPr/>
                    <a:lstStyle/>
                    <a:p>
                      <a:r>
                        <a:rPr lang="en-US" sz="2200" dirty="0"/>
                        <a:t>Computer science</a:t>
                      </a:r>
                    </a:p>
                  </a:txBody>
                  <a:tcPr/>
                </a:tc>
                <a:extLst>
                  <a:ext uri="{0D108BD9-81ED-4DB2-BD59-A6C34878D82A}">
                    <a16:rowId xmlns:a16="http://schemas.microsoft.com/office/drawing/2014/main" val="1803997244"/>
                  </a:ext>
                </a:extLst>
              </a:tr>
              <a:tr h="1064342">
                <a:tc>
                  <a:txBody>
                    <a:bodyPr/>
                    <a:lstStyle/>
                    <a:p>
                      <a:r>
                        <a:rPr lang="en-US" sz="2200" b="1" dirty="0"/>
                        <a:t>Purpose</a:t>
                      </a:r>
                    </a:p>
                  </a:txBody>
                  <a:tcPr/>
                </a:tc>
                <a:tc>
                  <a:txBody>
                    <a:bodyPr/>
                    <a:lstStyle/>
                    <a:p>
                      <a:r>
                        <a:rPr lang="en-US" sz="2200" dirty="0"/>
                        <a:t>Mostly explanatory and interpretation of relationships between variables</a:t>
                      </a:r>
                    </a:p>
                  </a:txBody>
                  <a:tcPr/>
                </a:tc>
                <a:tc>
                  <a:txBody>
                    <a:bodyPr/>
                    <a:lstStyle/>
                    <a:p>
                      <a:r>
                        <a:rPr lang="en-US" sz="2200" dirty="0"/>
                        <a:t>Interpretation sacrificed for predictability</a:t>
                      </a:r>
                    </a:p>
                  </a:txBody>
                  <a:tcPr/>
                </a:tc>
                <a:extLst>
                  <a:ext uri="{0D108BD9-81ED-4DB2-BD59-A6C34878D82A}">
                    <a16:rowId xmlns:a16="http://schemas.microsoft.com/office/drawing/2014/main" val="962637024"/>
                  </a:ext>
                </a:extLst>
              </a:tr>
              <a:tr h="2031926">
                <a:tc>
                  <a:txBody>
                    <a:bodyPr/>
                    <a:lstStyle/>
                    <a:p>
                      <a:r>
                        <a:rPr lang="en-US" sz="2200" b="1" dirty="0"/>
                        <a:t>Data types</a:t>
                      </a:r>
                    </a:p>
                  </a:txBody>
                  <a:tcPr/>
                </a:tc>
                <a:tc>
                  <a:txBody>
                    <a:bodyPr/>
                    <a:lstStyle/>
                    <a:p>
                      <a:r>
                        <a:rPr lang="en-US" sz="2200" dirty="0"/>
                        <a:t>Statistics can be performed with a single variable and with a handful of samples (low dimensional problems)</a:t>
                      </a:r>
                    </a:p>
                  </a:txBody>
                  <a:tcPr/>
                </a:tc>
                <a:tc>
                  <a:txBody>
                    <a:bodyPr/>
                    <a:lstStyle/>
                    <a:p>
                      <a:r>
                        <a:rPr lang="en-US" sz="2200" dirty="0"/>
                        <a:t>ML is worthwhile only when there are many variables (features) for operation, and hundreds to millions of samples (high dimensional problems)</a:t>
                      </a:r>
                    </a:p>
                  </a:txBody>
                  <a:tcPr/>
                </a:tc>
                <a:extLst>
                  <a:ext uri="{0D108BD9-81ED-4DB2-BD59-A6C34878D82A}">
                    <a16:rowId xmlns:a16="http://schemas.microsoft.com/office/drawing/2014/main" val="4194585934"/>
                  </a:ext>
                </a:extLst>
              </a:tr>
              <a:tr h="1064342">
                <a:tc>
                  <a:txBody>
                    <a:bodyPr/>
                    <a:lstStyle/>
                    <a:p>
                      <a:r>
                        <a:rPr lang="en-US" sz="2200" b="1" dirty="0"/>
                        <a:t>Data collection</a:t>
                      </a:r>
                    </a:p>
                  </a:txBody>
                  <a:tcPr/>
                </a:tc>
                <a:tc>
                  <a:txBody>
                    <a:bodyPr/>
                    <a:lstStyle/>
                    <a:p>
                      <a:r>
                        <a:rPr lang="en-US" sz="2200" dirty="0"/>
                        <a:t>Need to understand properties of data very well </a:t>
                      </a:r>
                    </a:p>
                  </a:txBody>
                  <a:tcPr/>
                </a:tc>
                <a:tc>
                  <a:txBody>
                    <a:bodyPr/>
                    <a:lstStyle/>
                    <a:p>
                      <a:r>
                        <a:rPr lang="en-US" sz="2200" dirty="0"/>
                        <a:t>Algorithm figures everything out in many cases</a:t>
                      </a:r>
                    </a:p>
                  </a:txBody>
                  <a:tcPr/>
                </a:tc>
                <a:extLst>
                  <a:ext uri="{0D108BD9-81ED-4DB2-BD59-A6C34878D82A}">
                    <a16:rowId xmlns:a16="http://schemas.microsoft.com/office/drawing/2014/main" val="3089295262"/>
                  </a:ext>
                </a:extLst>
              </a:tr>
            </a:tbl>
          </a:graphicData>
        </a:graphic>
      </p:graphicFrame>
    </p:spTree>
    <p:extLst>
      <p:ext uri="{BB962C8B-B14F-4D97-AF65-F5344CB8AC3E}">
        <p14:creationId xmlns:p14="http://schemas.microsoft.com/office/powerpoint/2010/main" val="3318465335"/>
      </p:ext>
    </p:extLst>
  </p:cSld>
  <p:clrMapOvr>
    <a:masterClrMapping/>
  </p:clrMapOvr>
  <mc:AlternateContent xmlns:mc="http://schemas.openxmlformats.org/markup-compatibility/2006" xmlns:p14="http://schemas.microsoft.com/office/powerpoint/2010/main">
    <mc:Choice Requires="p14">
      <p:transition spd="slow" p14:dur="2000" advTm="73182"/>
    </mc:Choice>
    <mc:Fallback xmlns="">
      <p:transition spd="slow" advTm="7318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2570-22AB-3944-ACE6-1E3C57762696}"/>
              </a:ext>
            </a:extLst>
          </p:cNvPr>
          <p:cNvSpPr>
            <a:spLocks noGrp="1"/>
          </p:cNvSpPr>
          <p:nvPr>
            <p:ph type="title"/>
          </p:nvPr>
        </p:nvSpPr>
        <p:spPr/>
        <p:txBody>
          <a:bodyPr/>
          <a:lstStyle/>
          <a:p>
            <a:r>
              <a:rPr lang="en-US" dirty="0"/>
              <a:t>Example ML tasks in biology</a:t>
            </a:r>
          </a:p>
        </p:txBody>
      </p:sp>
      <p:sp>
        <p:nvSpPr>
          <p:cNvPr id="3" name="Content Placeholder 2">
            <a:extLst>
              <a:ext uri="{FF2B5EF4-FFF2-40B4-BE49-F238E27FC236}">
                <a16:creationId xmlns:a16="http://schemas.microsoft.com/office/drawing/2014/main" id="{2F2D88BA-F8FE-A04C-8823-9411F13380B6}"/>
              </a:ext>
            </a:extLst>
          </p:cNvPr>
          <p:cNvSpPr>
            <a:spLocks noGrp="1"/>
          </p:cNvSpPr>
          <p:nvPr>
            <p:ph idx="1"/>
          </p:nvPr>
        </p:nvSpPr>
        <p:spPr>
          <a:xfrm>
            <a:off x="838200" y="1667783"/>
            <a:ext cx="10515600" cy="4122964"/>
          </a:xfrm>
        </p:spPr>
        <p:txBody>
          <a:bodyPr/>
          <a:lstStyle/>
          <a:p>
            <a:r>
              <a:rPr lang="en-US" b="1" i="1" dirty="0">
                <a:solidFill>
                  <a:srgbClr val="FFC000"/>
                </a:solidFill>
              </a:rPr>
              <a:t>Classification</a:t>
            </a:r>
          </a:p>
          <a:p>
            <a:pPr lvl="1"/>
            <a:r>
              <a:rPr lang="en-US" b="1" i="1" dirty="0"/>
              <a:t>Classifying a sequence into protein-coding/RNA/transposons</a:t>
            </a:r>
          </a:p>
          <a:p>
            <a:pPr lvl="1"/>
            <a:r>
              <a:rPr lang="en-US" b="1" i="1" dirty="0"/>
              <a:t>Classifying a diseased plant from a non-diseased one</a:t>
            </a:r>
          </a:p>
          <a:p>
            <a:pPr lvl="1"/>
            <a:r>
              <a:rPr lang="en-US" b="1" i="1" dirty="0"/>
              <a:t>Classifying cancerous tissue from a non-cancerous ones</a:t>
            </a:r>
          </a:p>
          <a:p>
            <a:endParaRPr lang="en-US" b="1" i="1" dirty="0"/>
          </a:p>
          <a:p>
            <a:r>
              <a:rPr lang="en-US" b="1" i="1" dirty="0">
                <a:solidFill>
                  <a:srgbClr val="FFC000"/>
                </a:solidFill>
              </a:rPr>
              <a:t>Regression</a:t>
            </a:r>
          </a:p>
          <a:p>
            <a:pPr lvl="1"/>
            <a:r>
              <a:rPr lang="en-US" b="1" i="1" dirty="0"/>
              <a:t>Yield of a maize plant upon maturity based on seedling </a:t>
            </a:r>
            <a:r>
              <a:rPr lang="en-US" b="1" i="1" dirty="0" err="1"/>
              <a:t>Txtome</a:t>
            </a:r>
            <a:endParaRPr lang="en-US" b="1" i="1" dirty="0"/>
          </a:p>
          <a:p>
            <a:pPr lvl="1"/>
            <a:r>
              <a:rPr lang="en-US" b="1" i="1" dirty="0"/>
              <a:t>Transcript FPKM level based on sequence</a:t>
            </a:r>
          </a:p>
          <a:p>
            <a:pPr lvl="1"/>
            <a:r>
              <a:rPr lang="en-US" b="1" i="1" dirty="0"/>
              <a:t>Stock price based on previous market data</a:t>
            </a:r>
          </a:p>
        </p:txBody>
      </p:sp>
    </p:spTree>
    <p:extLst>
      <p:ext uri="{BB962C8B-B14F-4D97-AF65-F5344CB8AC3E}">
        <p14:creationId xmlns:p14="http://schemas.microsoft.com/office/powerpoint/2010/main" val="396592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important terms in ML field</a:t>
            </a:r>
          </a:p>
        </p:txBody>
      </p:sp>
      <p:sp>
        <p:nvSpPr>
          <p:cNvPr id="3" name="Content Placeholder 2"/>
          <p:cNvSpPr>
            <a:spLocks noGrp="1"/>
          </p:cNvSpPr>
          <p:nvPr>
            <p:ph idx="1"/>
          </p:nvPr>
        </p:nvSpPr>
        <p:spPr/>
        <p:txBody>
          <a:bodyPr/>
          <a:lstStyle/>
          <a:p>
            <a:r>
              <a:rPr lang="en-US" dirty="0"/>
              <a:t>Features, instances, labels</a:t>
            </a:r>
          </a:p>
          <a:p>
            <a:r>
              <a:rPr lang="en-US" dirty="0"/>
              <a:t>Bias and variance</a:t>
            </a:r>
          </a:p>
          <a:p>
            <a:r>
              <a:rPr lang="en-US" dirty="0"/>
              <a:t>Loss/cost functions</a:t>
            </a:r>
          </a:p>
          <a:p>
            <a:r>
              <a:rPr lang="en-US" dirty="0" err="1"/>
              <a:t>Hyperparameter</a:t>
            </a:r>
            <a:r>
              <a:rPr lang="en-US" dirty="0"/>
              <a:t> tuning</a:t>
            </a:r>
          </a:p>
          <a:p>
            <a:r>
              <a:rPr lang="en-US" dirty="0"/>
              <a:t>Regularization</a:t>
            </a:r>
          </a:p>
          <a:p>
            <a:r>
              <a:rPr lang="en-US" dirty="0"/>
              <a:t>Cross-validation</a:t>
            </a:r>
          </a:p>
          <a:p>
            <a:endParaRPr lang="en-US" dirty="0"/>
          </a:p>
        </p:txBody>
      </p:sp>
    </p:spTree>
    <p:extLst>
      <p:ext uri="{BB962C8B-B14F-4D97-AF65-F5344CB8AC3E}">
        <p14:creationId xmlns:p14="http://schemas.microsoft.com/office/powerpoint/2010/main" val="2644062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F6652-40B4-7141-B420-ED7E9F3EE335}"/>
              </a:ext>
            </a:extLst>
          </p:cNvPr>
          <p:cNvSpPr>
            <a:spLocks noGrp="1"/>
          </p:cNvSpPr>
          <p:nvPr>
            <p:ph type="title"/>
          </p:nvPr>
        </p:nvSpPr>
        <p:spPr/>
        <p:txBody>
          <a:bodyPr/>
          <a:lstStyle/>
          <a:p>
            <a:r>
              <a:rPr lang="en-US" dirty="0"/>
              <a:t>Important terminology about training data</a:t>
            </a:r>
          </a:p>
        </p:txBody>
      </p:sp>
      <p:graphicFrame>
        <p:nvGraphicFramePr>
          <p:cNvPr id="4" name="Table 3">
            <a:extLst>
              <a:ext uri="{FF2B5EF4-FFF2-40B4-BE49-F238E27FC236}">
                <a16:creationId xmlns:a16="http://schemas.microsoft.com/office/drawing/2014/main" id="{DFA9EEE2-F0F0-0643-9989-D9EDFAB0141E}"/>
              </a:ext>
            </a:extLst>
          </p:cNvPr>
          <p:cNvGraphicFramePr>
            <a:graphicFrameLocks noGrp="1"/>
          </p:cNvGraphicFramePr>
          <p:nvPr>
            <p:extLst>
              <p:ext uri="{D42A27DB-BD31-4B8C-83A1-F6EECF244321}">
                <p14:modId xmlns:p14="http://schemas.microsoft.com/office/powerpoint/2010/main" val="4015799897"/>
              </p:ext>
            </p:extLst>
          </p:nvPr>
        </p:nvGraphicFramePr>
        <p:xfrm>
          <a:off x="1054817" y="1534841"/>
          <a:ext cx="4302049" cy="4800600"/>
        </p:xfrm>
        <a:graphic>
          <a:graphicData uri="http://schemas.openxmlformats.org/drawingml/2006/table">
            <a:tbl>
              <a:tblPr/>
              <a:tblGrid>
                <a:gridCol w="983664">
                  <a:extLst>
                    <a:ext uri="{9D8B030D-6E8A-4147-A177-3AD203B41FA5}">
                      <a16:colId xmlns:a16="http://schemas.microsoft.com/office/drawing/2014/main" val="20000"/>
                    </a:ext>
                  </a:extLst>
                </a:gridCol>
                <a:gridCol w="979714">
                  <a:extLst>
                    <a:ext uri="{9D8B030D-6E8A-4147-A177-3AD203B41FA5}">
                      <a16:colId xmlns:a16="http://schemas.microsoft.com/office/drawing/2014/main" val="20001"/>
                    </a:ext>
                  </a:extLst>
                </a:gridCol>
                <a:gridCol w="1074525">
                  <a:extLst>
                    <a:ext uri="{9D8B030D-6E8A-4147-A177-3AD203B41FA5}">
                      <a16:colId xmlns:a16="http://schemas.microsoft.com/office/drawing/2014/main" val="20002"/>
                    </a:ext>
                  </a:extLst>
                </a:gridCol>
                <a:gridCol w="1264146">
                  <a:extLst>
                    <a:ext uri="{9D8B030D-6E8A-4147-A177-3AD203B41FA5}">
                      <a16:colId xmlns:a16="http://schemas.microsoft.com/office/drawing/2014/main" val="20003"/>
                    </a:ext>
                  </a:extLst>
                </a:gridCol>
              </a:tblGrid>
              <a:tr h="608076">
                <a:tc>
                  <a:txBody>
                    <a:bodyPr/>
                    <a:lstStyle/>
                    <a:p>
                      <a:pPr algn="ctr" fontAlgn="ctr"/>
                      <a:r>
                        <a:rPr lang="en-US" sz="1500" b="1" i="0" u="none" strike="noStrike">
                          <a:solidFill>
                            <a:srgbClr val="000000"/>
                          </a:solidFill>
                          <a:latin typeface="Calibri"/>
                        </a:rPr>
                        <a:t>PLAY?</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1500" b="1" i="0" u="none" strike="noStrike" dirty="0">
                          <a:solidFill>
                            <a:srgbClr val="000000"/>
                          </a:solidFill>
                          <a:latin typeface="Calibri"/>
                        </a:rPr>
                        <a:t>HUMIDITY</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sz="1500" b="1" i="0" u="none" strike="noStrike">
                          <a:solidFill>
                            <a:srgbClr val="000000"/>
                          </a:solidFill>
                          <a:latin typeface="Calibri"/>
                        </a:rPr>
                        <a:t>WINDY?</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tc>
                  <a:txBody>
                    <a:bodyPr/>
                    <a:lstStyle/>
                    <a:p>
                      <a:pPr algn="ctr" fontAlgn="ctr"/>
                      <a:r>
                        <a:rPr lang="en-US" sz="1500" b="1" i="0" u="none" strike="noStrike">
                          <a:solidFill>
                            <a:srgbClr val="000000"/>
                          </a:solidFill>
                          <a:latin typeface="Calibri"/>
                        </a:rPr>
                        <a:t>OUTLOOK</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DB4E3"/>
                    </a:solidFill>
                  </a:tcPr>
                </a:tc>
                <a:extLst>
                  <a:ext uri="{0D108BD9-81ED-4DB2-BD59-A6C34878D82A}">
                    <a16:rowId xmlns:a16="http://schemas.microsoft.com/office/drawing/2014/main" val="10000"/>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1"/>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2"/>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3"/>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70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4"/>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65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5"/>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60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6"/>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50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7"/>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8"/>
                  </a:ext>
                </a:extLst>
              </a:tr>
              <a:tr h="298704">
                <a:tc>
                  <a:txBody>
                    <a:bodyPr/>
                    <a:lstStyle/>
                    <a:p>
                      <a:pPr algn="ctr" fontAlgn="ctr"/>
                      <a:r>
                        <a:rPr lang="en-US" sz="1500" b="0" i="0" u="none" strike="noStrike" dirty="0">
                          <a:solidFill>
                            <a:srgbClr val="000000"/>
                          </a:solidFill>
                          <a:latin typeface="Calibri"/>
                        </a:rPr>
                        <a:t>YES</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OVERCAST</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09"/>
                  </a:ext>
                </a:extLst>
              </a:tr>
              <a:tr h="298704">
                <a:tc>
                  <a:txBody>
                    <a:bodyPr/>
                    <a:lstStyle/>
                    <a:p>
                      <a:pPr algn="ctr" fontAlgn="ctr"/>
                      <a:r>
                        <a:rPr lang="en-US" sz="1500" b="0" i="0" u="none" strike="noStrike" dirty="0">
                          <a:solidFill>
                            <a:srgbClr val="000000"/>
                          </a:solidFill>
                          <a:latin typeface="Calibri"/>
                        </a:rPr>
                        <a:t>NO</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0"/>
                  </a:ext>
                </a:extLst>
              </a:tr>
              <a:tr h="298704">
                <a:tc>
                  <a:txBody>
                    <a:bodyPr/>
                    <a:lstStyle/>
                    <a:p>
                      <a:pPr algn="ctr" fontAlgn="ctr"/>
                      <a:r>
                        <a:rPr lang="en-US" sz="1500" b="0" i="0" u="none" strike="noStrike" dirty="0">
                          <a:solidFill>
                            <a:srgbClr val="000000"/>
                          </a:solidFill>
                          <a:latin typeface="Calibri"/>
                        </a:rPr>
                        <a:t>NO</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90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1"/>
                  </a:ext>
                </a:extLst>
              </a:tr>
              <a:tr h="298704">
                <a:tc>
                  <a:txBody>
                    <a:bodyPr/>
                    <a:lstStyle/>
                    <a:p>
                      <a:pPr algn="ctr" fontAlgn="ctr"/>
                      <a:r>
                        <a:rPr lang="en-US" sz="1500" b="0" i="0" u="none" strike="noStrike">
                          <a:solidFill>
                            <a:srgbClr val="000000"/>
                          </a:solidFill>
                          <a:latin typeface="Calibri"/>
                        </a:rPr>
                        <a:t>NO</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80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NO</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SUNNY</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2"/>
                  </a:ext>
                </a:extLst>
              </a:tr>
              <a:tr h="298704">
                <a:tc>
                  <a:txBody>
                    <a:bodyPr/>
                    <a:lstStyle/>
                    <a:p>
                      <a:pPr algn="ctr" fontAlgn="ctr"/>
                      <a:r>
                        <a:rPr lang="en-US" sz="1500" b="0" i="0" u="none" strike="noStrike">
                          <a:solidFill>
                            <a:srgbClr val="000000"/>
                          </a:solidFill>
                          <a:latin typeface="Calibri"/>
                        </a:rPr>
                        <a:t>NO</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45</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3"/>
                  </a:ext>
                </a:extLst>
              </a:tr>
              <a:tr h="309372">
                <a:tc>
                  <a:txBody>
                    <a:bodyPr/>
                    <a:lstStyle/>
                    <a:p>
                      <a:pPr algn="ctr" fontAlgn="ctr"/>
                      <a:r>
                        <a:rPr lang="en-US" sz="1500" b="0" i="0" u="none" strike="noStrike">
                          <a:solidFill>
                            <a:srgbClr val="000000"/>
                          </a:solidFill>
                          <a:latin typeface="Calibri"/>
                        </a:rPr>
                        <a:t>NO</a:t>
                      </a:r>
                    </a:p>
                  </a:txBody>
                  <a:tcPr marL="9031" marR="9031" marT="903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30</a:t>
                      </a:r>
                    </a:p>
                  </a:txBody>
                  <a:tcPr marL="9031" marR="9031" marT="903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a:solidFill>
                            <a:srgbClr val="000000"/>
                          </a:solidFill>
                          <a:latin typeface="Calibri"/>
                        </a:rPr>
                        <a:t>YES</a:t>
                      </a:r>
                    </a:p>
                  </a:txBody>
                  <a:tcPr marL="9031" marR="9031" marT="90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fontAlgn="ctr"/>
                      <a:r>
                        <a:rPr lang="en-US" sz="1500" b="0" i="0" u="none" strike="noStrike" dirty="0">
                          <a:solidFill>
                            <a:srgbClr val="000000"/>
                          </a:solidFill>
                          <a:latin typeface="Calibri"/>
                        </a:rPr>
                        <a:t>RAIN</a:t>
                      </a:r>
                    </a:p>
                  </a:txBody>
                  <a:tcPr marL="9031" marR="9031" marT="9031"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0014"/>
                  </a:ext>
                </a:extLst>
              </a:tr>
            </a:tbl>
          </a:graphicData>
        </a:graphic>
      </p:graphicFrame>
      <p:sp>
        <p:nvSpPr>
          <p:cNvPr id="5" name="Right Brace 4">
            <a:extLst>
              <a:ext uri="{FF2B5EF4-FFF2-40B4-BE49-F238E27FC236}">
                <a16:creationId xmlns:a16="http://schemas.microsoft.com/office/drawing/2014/main" id="{A9AE4ED0-7A3A-E04E-8C7A-4BEEE9457C63}"/>
              </a:ext>
            </a:extLst>
          </p:cNvPr>
          <p:cNvSpPr/>
          <p:nvPr/>
        </p:nvSpPr>
        <p:spPr>
          <a:xfrm rot="16200000">
            <a:off x="1470682" y="1006928"/>
            <a:ext cx="228600" cy="685800"/>
          </a:xfrm>
          <a:prstGeom prst="rightBrace">
            <a:avLst/>
          </a:prstGeom>
          <a:ln w="38100">
            <a:solidFill>
              <a:srgbClr val="1BA6E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33E109BE-EC2C-CF47-86DB-ADAC30D23941}"/>
              </a:ext>
            </a:extLst>
          </p:cNvPr>
          <p:cNvSpPr/>
          <p:nvPr/>
        </p:nvSpPr>
        <p:spPr>
          <a:xfrm rot="16200000">
            <a:off x="3653981" y="-252078"/>
            <a:ext cx="228600" cy="3177170"/>
          </a:xfrm>
          <a:prstGeom prst="rightBrace">
            <a:avLst/>
          </a:prstGeom>
          <a:noFill/>
          <a:ln w="38100">
            <a:solidFill>
              <a:srgbClr val="1BA6E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Left Brace 6">
            <a:extLst>
              <a:ext uri="{FF2B5EF4-FFF2-40B4-BE49-F238E27FC236}">
                <a16:creationId xmlns:a16="http://schemas.microsoft.com/office/drawing/2014/main" id="{EA5D554C-1E87-194C-A583-FA2305CD8514}"/>
              </a:ext>
            </a:extLst>
          </p:cNvPr>
          <p:cNvSpPr/>
          <p:nvPr/>
        </p:nvSpPr>
        <p:spPr>
          <a:xfrm>
            <a:off x="685485" y="2144441"/>
            <a:ext cx="228600" cy="4114800"/>
          </a:xfrm>
          <a:prstGeom prst="leftBrace">
            <a:avLst/>
          </a:prstGeom>
          <a:ln w="38100">
            <a:solidFill>
              <a:srgbClr val="1BA6E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8E1E5D2-A0E3-C74C-A836-0BEEB1E66C62}"/>
              </a:ext>
            </a:extLst>
          </p:cNvPr>
          <p:cNvSpPr txBox="1"/>
          <p:nvPr/>
        </p:nvSpPr>
        <p:spPr>
          <a:xfrm>
            <a:off x="881116" y="865418"/>
            <a:ext cx="1438214" cy="369332"/>
          </a:xfrm>
          <a:prstGeom prst="rect">
            <a:avLst/>
          </a:prstGeom>
          <a:noFill/>
        </p:spPr>
        <p:txBody>
          <a:bodyPr wrap="none" rtlCol="0">
            <a:spAutoFit/>
          </a:bodyPr>
          <a:lstStyle/>
          <a:p>
            <a:pPr algn="ctr"/>
            <a:r>
              <a:rPr lang="en-US" b="1" dirty="0">
                <a:solidFill>
                  <a:schemeClr val="bg1"/>
                </a:solidFill>
              </a:rPr>
              <a:t>CLASS/LABEL</a:t>
            </a:r>
          </a:p>
        </p:txBody>
      </p:sp>
      <p:sp>
        <p:nvSpPr>
          <p:cNvPr id="9" name="TextBox 8">
            <a:extLst>
              <a:ext uri="{FF2B5EF4-FFF2-40B4-BE49-F238E27FC236}">
                <a16:creationId xmlns:a16="http://schemas.microsoft.com/office/drawing/2014/main" id="{13A3AA28-7F68-5540-A83C-1207EC233190}"/>
              </a:ext>
            </a:extLst>
          </p:cNvPr>
          <p:cNvSpPr txBox="1"/>
          <p:nvPr/>
        </p:nvSpPr>
        <p:spPr>
          <a:xfrm>
            <a:off x="3186153" y="892558"/>
            <a:ext cx="1134605" cy="369332"/>
          </a:xfrm>
          <a:prstGeom prst="rect">
            <a:avLst/>
          </a:prstGeom>
          <a:noFill/>
        </p:spPr>
        <p:txBody>
          <a:bodyPr wrap="none" rtlCol="0">
            <a:spAutoFit/>
          </a:bodyPr>
          <a:lstStyle/>
          <a:p>
            <a:pPr algn="ctr"/>
            <a:r>
              <a:rPr lang="en-US" b="1" dirty="0">
                <a:solidFill>
                  <a:schemeClr val="bg1"/>
                </a:solidFill>
              </a:rPr>
              <a:t>FEATURES</a:t>
            </a:r>
          </a:p>
        </p:txBody>
      </p:sp>
      <p:sp>
        <p:nvSpPr>
          <p:cNvPr id="10" name="TextBox 9">
            <a:extLst>
              <a:ext uri="{FF2B5EF4-FFF2-40B4-BE49-F238E27FC236}">
                <a16:creationId xmlns:a16="http://schemas.microsoft.com/office/drawing/2014/main" id="{C960CAA2-4E9E-E84C-A0B2-D15377D64935}"/>
              </a:ext>
            </a:extLst>
          </p:cNvPr>
          <p:cNvSpPr txBox="1"/>
          <p:nvPr/>
        </p:nvSpPr>
        <p:spPr>
          <a:xfrm rot="16200000">
            <a:off x="-235402" y="3977757"/>
            <a:ext cx="1232837" cy="369332"/>
          </a:xfrm>
          <a:prstGeom prst="rect">
            <a:avLst/>
          </a:prstGeom>
          <a:noFill/>
        </p:spPr>
        <p:txBody>
          <a:bodyPr wrap="none" rtlCol="0">
            <a:spAutoFit/>
          </a:bodyPr>
          <a:lstStyle/>
          <a:p>
            <a:pPr algn="ctr"/>
            <a:r>
              <a:rPr lang="en-US" b="1" dirty="0">
                <a:solidFill>
                  <a:schemeClr val="bg1"/>
                </a:solidFill>
              </a:rPr>
              <a:t>INSTANCES</a:t>
            </a:r>
          </a:p>
        </p:txBody>
      </p:sp>
      <p:sp>
        <p:nvSpPr>
          <p:cNvPr id="11" name="TextBox 10">
            <a:extLst>
              <a:ext uri="{FF2B5EF4-FFF2-40B4-BE49-F238E27FC236}">
                <a16:creationId xmlns:a16="http://schemas.microsoft.com/office/drawing/2014/main" id="{3E0E605F-3C06-5C4E-81E5-0CA8924374FB}"/>
              </a:ext>
            </a:extLst>
          </p:cNvPr>
          <p:cNvSpPr txBox="1"/>
          <p:nvPr/>
        </p:nvSpPr>
        <p:spPr>
          <a:xfrm>
            <a:off x="5867400" y="2345674"/>
            <a:ext cx="5486400" cy="2400657"/>
          </a:xfrm>
          <a:prstGeom prst="rect">
            <a:avLst/>
          </a:prstGeom>
          <a:noFill/>
        </p:spPr>
        <p:txBody>
          <a:bodyPr wrap="square" rtlCol="0">
            <a:spAutoFit/>
          </a:bodyPr>
          <a:lstStyle/>
          <a:p>
            <a:pPr marL="285750" indent="-285750">
              <a:buFont typeface="Arial" panose="020B0604020202020204" pitchFamily="34" charset="0"/>
              <a:buChar char="•"/>
            </a:pPr>
            <a:r>
              <a:rPr lang="en-US" sz="3000" b="1" dirty="0">
                <a:solidFill>
                  <a:schemeClr val="bg1"/>
                </a:solidFill>
                <a:latin typeface="Arial" panose="020B0604020202020204" pitchFamily="34" charset="0"/>
                <a:cs typeface="Arial" panose="020B0604020202020204" pitchFamily="34" charset="0"/>
              </a:rPr>
              <a:t>Binary classification</a:t>
            </a:r>
          </a:p>
          <a:p>
            <a:pPr marL="285750" indent="-285750">
              <a:buFont typeface="Arial" panose="020B0604020202020204" pitchFamily="34" charset="0"/>
              <a:buChar char="•"/>
            </a:pPr>
            <a:endParaRPr lang="en-US" sz="30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000" b="1" dirty="0">
                <a:solidFill>
                  <a:schemeClr val="bg1"/>
                </a:solidFill>
                <a:latin typeface="Arial" panose="020B0604020202020204" pitchFamily="34" charset="0"/>
                <a:cs typeface="Arial" panose="020B0604020202020204" pitchFamily="34" charset="0"/>
              </a:rPr>
              <a:t>Multi-class classification</a:t>
            </a:r>
          </a:p>
          <a:p>
            <a:pPr marL="285750" indent="-285750">
              <a:buFont typeface="Arial" panose="020B0604020202020204" pitchFamily="34" charset="0"/>
              <a:buChar char="•"/>
            </a:pPr>
            <a:endParaRPr lang="en-US" sz="30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000" b="1" dirty="0">
                <a:solidFill>
                  <a:schemeClr val="bg1"/>
                </a:solidFill>
                <a:latin typeface="Arial" panose="020B0604020202020204" pitchFamily="34" charset="0"/>
                <a:cs typeface="Arial" panose="020B0604020202020204" pitchFamily="34" charset="0"/>
              </a:rPr>
              <a:t>Multi-label classification</a:t>
            </a:r>
          </a:p>
        </p:txBody>
      </p:sp>
    </p:spTree>
    <p:extLst>
      <p:ext uri="{BB962C8B-B14F-4D97-AF65-F5344CB8AC3E}">
        <p14:creationId xmlns:p14="http://schemas.microsoft.com/office/powerpoint/2010/main" val="313697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6.1|39.3|8|-1818.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buFont typeface="Arial" panose="020B0604020202020204" pitchFamily="34" charset="0"/>
          <a:buChar char="•"/>
          <a:defRPr sz="2000" b="1" dirty="0" err="1" smtClean="0">
            <a:solidFill>
              <a:schemeClr val="bg1"/>
            </a:solidFill>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41187</TotalTime>
  <Words>2323</Words>
  <Application>Microsoft Macintosh PowerPoint</Application>
  <PresentationFormat>Widescreen</PresentationFormat>
  <Paragraphs>543</Paragraphs>
  <Slides>52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Courier New</vt:lpstr>
      <vt:lpstr>Office Theme</vt:lpstr>
      <vt:lpstr>Introduction to Machine Learning</vt:lpstr>
      <vt:lpstr>Overview of the lectures</vt:lpstr>
      <vt:lpstr>Learning goal</vt:lpstr>
      <vt:lpstr>Overview of this lecture</vt:lpstr>
      <vt:lpstr>What is Machine Learning?</vt:lpstr>
      <vt:lpstr>How is ML different from statistics?</vt:lpstr>
      <vt:lpstr>Example ML tasks in biology</vt:lpstr>
      <vt:lpstr>Some important terms in ML field</vt:lpstr>
      <vt:lpstr>Important terminology about training data</vt:lpstr>
      <vt:lpstr>What type of ML should you be doing?</vt:lpstr>
      <vt:lpstr>Loss function</vt:lpstr>
      <vt:lpstr>Different types of loss functions</vt:lpstr>
      <vt:lpstr>Minimizing the cost function using Gradient Descent</vt:lpstr>
      <vt:lpstr>Gradient descent can lead you to a local minima</vt:lpstr>
      <vt:lpstr>Bias and Variance</vt:lpstr>
      <vt:lpstr>Algorithms to be discussed</vt:lpstr>
      <vt:lpstr>Linear Regression – I Why does regression mean?</vt:lpstr>
      <vt:lpstr>Linear regression - II</vt:lpstr>
      <vt:lpstr>Logistic Regression – II What is logistic regression?</vt:lpstr>
      <vt:lpstr>Other regression-based approaches</vt:lpstr>
      <vt:lpstr>Decision Trees</vt:lpstr>
      <vt:lpstr>Random Forests</vt:lpstr>
      <vt:lpstr>Variations on the general tree approach</vt:lpstr>
      <vt:lpstr>Support Vector Machines (SVM)</vt:lpstr>
      <vt:lpstr>Algorithms to be discussed</vt:lpstr>
      <vt:lpstr>K-means clustering</vt:lpstr>
      <vt:lpstr>K-means clustering</vt:lpstr>
      <vt:lpstr>K-means clustering using different k values</vt:lpstr>
      <vt:lpstr>PCA – Basic concept</vt:lpstr>
      <vt:lpstr>PCA with 3 and more genes</vt:lpstr>
      <vt:lpstr>Overview of this lecture</vt:lpstr>
      <vt:lpstr>Overfit and underfit</vt:lpstr>
      <vt:lpstr>Approach 1: Regularization</vt:lpstr>
      <vt:lpstr>Approach 1: Regularization</vt:lpstr>
      <vt:lpstr>Approach 2: Cross validation</vt:lpstr>
      <vt:lpstr>Example</vt:lpstr>
      <vt:lpstr>AUROC curve over multiple cv folds</vt:lpstr>
      <vt:lpstr>Estimating feature importance</vt:lpstr>
      <vt:lpstr>Shapley values</vt:lpstr>
      <vt:lpstr>Recap</vt:lpstr>
      <vt:lpstr>BREAK</vt:lpstr>
      <vt:lpstr>Examples of ML in plant sciences</vt:lpstr>
      <vt:lpstr>Learning goals</vt:lpstr>
      <vt:lpstr>1. Evolution of duplicate genes</vt:lpstr>
      <vt:lpstr>2. Predicting long non-coding RNA</vt:lpstr>
      <vt:lpstr>3. Predicting ligand binding sites</vt:lpstr>
      <vt:lpstr>4. Detecting diseases on plant leaves</vt:lpstr>
      <vt:lpstr>Plant Village dataset on Kaggle</vt:lpstr>
      <vt:lpstr>4. Detecting diseases on plant leaves</vt:lpstr>
      <vt:lpstr>5. Predicting crop yields</vt:lpstr>
      <vt:lpstr>Common themes (student responses)</vt:lpstr>
      <vt:lpstr>Next lecture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Gaurav Moghe</dc:creator>
  <cp:lastModifiedBy>Gaurav Moghe</cp:lastModifiedBy>
  <cp:revision>471</cp:revision>
  <dcterms:created xsi:type="dcterms:W3CDTF">2019-01-30T03:57:03Z</dcterms:created>
  <dcterms:modified xsi:type="dcterms:W3CDTF">2021-10-14T17:23:01Z</dcterms:modified>
</cp:coreProperties>
</file>